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50" r:id="rId4"/>
  </p:sldMasterIdLst>
  <p:notesMasterIdLst>
    <p:notesMasterId r:id="rId47"/>
  </p:notesMasterIdLst>
  <p:handoutMasterIdLst>
    <p:handoutMasterId r:id="rId48"/>
  </p:handoutMasterIdLst>
  <p:sldIdLst>
    <p:sldId id="539" r:id="rId5"/>
    <p:sldId id="538" r:id="rId6"/>
    <p:sldId id="564" r:id="rId7"/>
    <p:sldId id="592" r:id="rId8"/>
    <p:sldId id="591" r:id="rId9"/>
    <p:sldId id="593" r:id="rId10"/>
    <p:sldId id="595" r:id="rId11"/>
    <p:sldId id="586" r:id="rId12"/>
    <p:sldId id="587" r:id="rId13"/>
    <p:sldId id="596" r:id="rId14"/>
    <p:sldId id="600" r:id="rId15"/>
    <p:sldId id="601" r:id="rId16"/>
    <p:sldId id="602" r:id="rId17"/>
    <p:sldId id="603" r:id="rId18"/>
    <p:sldId id="604" r:id="rId19"/>
    <p:sldId id="605" r:id="rId20"/>
    <p:sldId id="606" r:id="rId21"/>
    <p:sldId id="607" r:id="rId22"/>
    <p:sldId id="608" r:id="rId23"/>
    <p:sldId id="609" r:id="rId24"/>
    <p:sldId id="597" r:id="rId25"/>
    <p:sldId id="598" r:id="rId26"/>
    <p:sldId id="588" r:id="rId27"/>
    <p:sldId id="599" r:id="rId28"/>
    <p:sldId id="610" r:id="rId29"/>
    <p:sldId id="611" r:id="rId30"/>
    <p:sldId id="612" r:id="rId31"/>
    <p:sldId id="488" r:id="rId32"/>
    <p:sldId id="493" r:id="rId33"/>
    <p:sldId id="490" r:id="rId34"/>
    <p:sldId id="720" r:id="rId35"/>
    <p:sldId id="721" r:id="rId36"/>
    <p:sldId id="722" r:id="rId37"/>
    <p:sldId id="590" r:id="rId38"/>
    <p:sldId id="615" r:id="rId39"/>
    <p:sldId id="717" r:id="rId40"/>
    <p:sldId id="718" r:id="rId41"/>
    <p:sldId id="719" r:id="rId42"/>
    <p:sldId id="614" r:id="rId43"/>
    <p:sldId id="716" r:id="rId44"/>
    <p:sldId id="613" r:id="rId45"/>
    <p:sldId id="563" r:id="rId46"/>
  </p:sldIdLst>
  <p:sldSz cx="9144000" cy="6858000" type="screen4x3"/>
  <p:notesSz cx="7315200" cy="9601200"/>
  <p:custDataLst>
    <p:tags r:id="rId49"/>
  </p:custDataLst>
  <p:defaultTextStyle>
    <a:defPPr>
      <a:defRPr lang="en-US"/>
    </a:defPPr>
    <a:lvl1pPr algn="l" rtl="0" fontAlgn="base">
      <a:spcBef>
        <a:spcPct val="0"/>
      </a:spcBef>
      <a:spcAft>
        <a:spcPct val="0"/>
      </a:spcAft>
      <a:defRPr sz="1200" kern="1200">
        <a:solidFill>
          <a:schemeClr val="tx1"/>
        </a:solidFill>
        <a:latin typeface="Trebuchet MS" pitchFamily="34" charset="0"/>
        <a:ea typeface="+mn-ea"/>
        <a:cs typeface="Arial" charset="0"/>
      </a:defRPr>
    </a:lvl1pPr>
    <a:lvl2pPr marL="457200" algn="l" rtl="0" fontAlgn="base">
      <a:spcBef>
        <a:spcPct val="0"/>
      </a:spcBef>
      <a:spcAft>
        <a:spcPct val="0"/>
      </a:spcAft>
      <a:defRPr sz="1200" kern="1200">
        <a:solidFill>
          <a:schemeClr val="tx1"/>
        </a:solidFill>
        <a:latin typeface="Trebuchet MS" pitchFamily="34" charset="0"/>
        <a:ea typeface="+mn-ea"/>
        <a:cs typeface="Arial" charset="0"/>
      </a:defRPr>
    </a:lvl2pPr>
    <a:lvl3pPr marL="914400" algn="l" rtl="0" fontAlgn="base">
      <a:spcBef>
        <a:spcPct val="0"/>
      </a:spcBef>
      <a:spcAft>
        <a:spcPct val="0"/>
      </a:spcAft>
      <a:defRPr sz="1200" kern="1200">
        <a:solidFill>
          <a:schemeClr val="tx1"/>
        </a:solidFill>
        <a:latin typeface="Trebuchet MS" pitchFamily="34" charset="0"/>
        <a:ea typeface="+mn-ea"/>
        <a:cs typeface="Arial" charset="0"/>
      </a:defRPr>
    </a:lvl3pPr>
    <a:lvl4pPr marL="1371600" algn="l" rtl="0" fontAlgn="base">
      <a:spcBef>
        <a:spcPct val="0"/>
      </a:spcBef>
      <a:spcAft>
        <a:spcPct val="0"/>
      </a:spcAft>
      <a:defRPr sz="1200" kern="1200">
        <a:solidFill>
          <a:schemeClr val="tx1"/>
        </a:solidFill>
        <a:latin typeface="Trebuchet MS" pitchFamily="34" charset="0"/>
        <a:ea typeface="+mn-ea"/>
        <a:cs typeface="Arial" charset="0"/>
      </a:defRPr>
    </a:lvl4pPr>
    <a:lvl5pPr marL="1828800" algn="l" rtl="0" fontAlgn="base">
      <a:spcBef>
        <a:spcPct val="0"/>
      </a:spcBef>
      <a:spcAft>
        <a:spcPct val="0"/>
      </a:spcAft>
      <a:defRPr sz="1200" kern="1200">
        <a:solidFill>
          <a:schemeClr val="tx1"/>
        </a:solidFill>
        <a:latin typeface="Trebuchet MS" pitchFamily="34" charset="0"/>
        <a:ea typeface="+mn-ea"/>
        <a:cs typeface="Arial" charset="0"/>
      </a:defRPr>
    </a:lvl5pPr>
    <a:lvl6pPr marL="2286000" algn="l" defTabSz="914400" rtl="0" eaLnBrk="1" latinLnBrk="0" hangingPunct="1">
      <a:defRPr sz="1200" kern="1200">
        <a:solidFill>
          <a:schemeClr val="tx1"/>
        </a:solidFill>
        <a:latin typeface="Trebuchet MS" pitchFamily="34" charset="0"/>
        <a:ea typeface="+mn-ea"/>
        <a:cs typeface="Arial" charset="0"/>
      </a:defRPr>
    </a:lvl6pPr>
    <a:lvl7pPr marL="2743200" algn="l" defTabSz="914400" rtl="0" eaLnBrk="1" latinLnBrk="0" hangingPunct="1">
      <a:defRPr sz="1200" kern="1200">
        <a:solidFill>
          <a:schemeClr val="tx1"/>
        </a:solidFill>
        <a:latin typeface="Trebuchet MS" pitchFamily="34" charset="0"/>
        <a:ea typeface="+mn-ea"/>
        <a:cs typeface="Arial" charset="0"/>
      </a:defRPr>
    </a:lvl7pPr>
    <a:lvl8pPr marL="3200400" algn="l" defTabSz="914400" rtl="0" eaLnBrk="1" latinLnBrk="0" hangingPunct="1">
      <a:defRPr sz="1200" kern="1200">
        <a:solidFill>
          <a:schemeClr val="tx1"/>
        </a:solidFill>
        <a:latin typeface="Trebuchet MS" pitchFamily="34" charset="0"/>
        <a:ea typeface="+mn-ea"/>
        <a:cs typeface="Arial" charset="0"/>
      </a:defRPr>
    </a:lvl8pPr>
    <a:lvl9pPr marL="3657600" algn="l" defTabSz="914400" rtl="0" eaLnBrk="1" latinLnBrk="0" hangingPunct="1">
      <a:defRPr sz="1200" kern="1200">
        <a:solidFill>
          <a:schemeClr val="tx1"/>
        </a:solidFill>
        <a:latin typeface="Trebuchet MS" pitchFamily="34" charset="0"/>
        <a:ea typeface="+mn-ea"/>
        <a:cs typeface="Arial" charset="0"/>
      </a:defRPr>
    </a:lvl9pPr>
  </p:defaultTextStyle>
  <p:extLst>
    <p:ext uri="{EFAFB233-063F-42B5-8137-9DF3F51BA10A}">
      <p15:sldGuideLst xmlns:p15="http://schemas.microsoft.com/office/powerpoint/2012/main">
        <p15:guide id="1" orient="horz" pos="3950">
          <p15:clr>
            <a:srgbClr val="A4A3A4"/>
          </p15:clr>
        </p15:guide>
        <p15:guide id="2" pos="2257">
          <p15:clr>
            <a:srgbClr val="A4A3A4"/>
          </p15:clr>
        </p15:guide>
        <p15:guide id="3" pos="4174">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2060"/>
    <a:srgbClr val="0056AC"/>
    <a:srgbClr val="00516F"/>
    <a:srgbClr val="C1E0FF"/>
    <a:srgbClr val="B5ECF9"/>
    <a:srgbClr val="0071E2"/>
    <a:srgbClr val="E0F3F4"/>
    <a:srgbClr val="8BC5FF"/>
    <a:srgbClr val="5D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33" autoAdjust="0"/>
    <p:restoredTop sz="95933" autoAdjust="0"/>
  </p:normalViewPr>
  <p:slideViewPr>
    <p:cSldViewPr snapToGrid="0">
      <p:cViewPr varScale="1">
        <p:scale>
          <a:sx n="72" d="100"/>
          <a:sy n="72" d="100"/>
        </p:scale>
        <p:origin x="1254" y="54"/>
      </p:cViewPr>
      <p:guideLst>
        <p:guide orient="horz" pos="3950"/>
        <p:guide pos="2257"/>
        <p:guide pos="41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3804" y="132"/>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hdr" sz="quarter"/>
          </p:nvPr>
        </p:nvSpPr>
        <p:spPr bwMode="auto">
          <a:xfrm>
            <a:off x="0" y="0"/>
            <a:ext cx="3169920" cy="480388"/>
          </a:xfrm>
          <a:prstGeom prst="rect">
            <a:avLst/>
          </a:prstGeom>
          <a:noFill/>
          <a:ln w="9525">
            <a:noFill/>
            <a:miter lim="800000"/>
            <a:headEnd/>
            <a:tailEnd/>
          </a:ln>
          <a:effectLst/>
        </p:spPr>
        <p:txBody>
          <a:bodyPr vert="horz" wrap="square" lIns="95914" tIns="47958" rIns="95914" bIns="47958" numCol="1" anchor="t" anchorCtr="0" compatLnSpc="1">
            <a:prstTxWarp prst="textNoShape">
              <a:avLst/>
            </a:prstTxWarp>
          </a:bodyPr>
          <a:lstStyle>
            <a:lvl1pPr defTabSz="959746">
              <a:defRPr>
                <a:latin typeface="Arial" charset="0"/>
                <a:cs typeface="+mn-cs"/>
              </a:defRPr>
            </a:lvl1pPr>
          </a:lstStyle>
          <a:p>
            <a:pPr>
              <a:defRPr/>
            </a:pPr>
            <a:endParaRPr lang="en-US" dirty="0"/>
          </a:p>
        </p:txBody>
      </p:sp>
      <p:sp>
        <p:nvSpPr>
          <p:cNvPr id="225283" name="Rectangle 3"/>
          <p:cNvSpPr>
            <a:spLocks noGrp="1" noChangeArrowheads="1"/>
          </p:cNvSpPr>
          <p:nvPr>
            <p:ph type="dt" sz="quarter" idx="1"/>
          </p:nvPr>
        </p:nvSpPr>
        <p:spPr bwMode="auto">
          <a:xfrm>
            <a:off x="4143587" y="0"/>
            <a:ext cx="3169920" cy="480388"/>
          </a:xfrm>
          <a:prstGeom prst="rect">
            <a:avLst/>
          </a:prstGeom>
          <a:noFill/>
          <a:ln w="9525">
            <a:noFill/>
            <a:miter lim="800000"/>
            <a:headEnd/>
            <a:tailEnd/>
          </a:ln>
          <a:effectLst/>
        </p:spPr>
        <p:txBody>
          <a:bodyPr vert="horz" wrap="square" lIns="95914" tIns="47958" rIns="95914" bIns="47958" numCol="1" anchor="t" anchorCtr="0" compatLnSpc="1">
            <a:prstTxWarp prst="textNoShape">
              <a:avLst/>
            </a:prstTxWarp>
          </a:bodyPr>
          <a:lstStyle>
            <a:lvl1pPr algn="r" defTabSz="959746">
              <a:defRPr>
                <a:latin typeface="Arial" charset="0"/>
                <a:cs typeface="+mn-cs"/>
              </a:defRPr>
            </a:lvl1pPr>
          </a:lstStyle>
          <a:p>
            <a:pPr>
              <a:defRPr/>
            </a:pPr>
            <a:endParaRPr lang="en-US" dirty="0"/>
          </a:p>
        </p:txBody>
      </p:sp>
      <p:sp>
        <p:nvSpPr>
          <p:cNvPr id="225284" name="Rectangle 4"/>
          <p:cNvSpPr>
            <a:spLocks noGrp="1" noChangeArrowheads="1"/>
          </p:cNvSpPr>
          <p:nvPr>
            <p:ph type="ftr" sz="quarter" idx="2"/>
          </p:nvPr>
        </p:nvSpPr>
        <p:spPr bwMode="auto">
          <a:xfrm>
            <a:off x="0" y="9119173"/>
            <a:ext cx="3169920" cy="480388"/>
          </a:xfrm>
          <a:prstGeom prst="rect">
            <a:avLst/>
          </a:prstGeom>
          <a:noFill/>
          <a:ln w="9525">
            <a:noFill/>
            <a:miter lim="800000"/>
            <a:headEnd/>
            <a:tailEnd/>
          </a:ln>
          <a:effectLst/>
        </p:spPr>
        <p:txBody>
          <a:bodyPr vert="horz" wrap="square" lIns="95914" tIns="47958" rIns="95914" bIns="47958" numCol="1" anchor="b" anchorCtr="0" compatLnSpc="1">
            <a:prstTxWarp prst="textNoShape">
              <a:avLst/>
            </a:prstTxWarp>
          </a:bodyPr>
          <a:lstStyle>
            <a:lvl1pPr defTabSz="959746">
              <a:defRPr>
                <a:latin typeface="Arial" charset="0"/>
                <a:cs typeface="+mn-cs"/>
              </a:defRPr>
            </a:lvl1pPr>
          </a:lstStyle>
          <a:p>
            <a:pPr>
              <a:defRPr/>
            </a:pPr>
            <a:endParaRPr lang="en-US" dirty="0"/>
          </a:p>
        </p:txBody>
      </p:sp>
      <p:sp>
        <p:nvSpPr>
          <p:cNvPr id="225285" name="Rectangle 5"/>
          <p:cNvSpPr>
            <a:spLocks noGrp="1" noChangeArrowheads="1"/>
          </p:cNvSpPr>
          <p:nvPr>
            <p:ph type="sldNum" sz="quarter" idx="3"/>
          </p:nvPr>
        </p:nvSpPr>
        <p:spPr bwMode="auto">
          <a:xfrm>
            <a:off x="4143587" y="9119173"/>
            <a:ext cx="3169920" cy="480388"/>
          </a:xfrm>
          <a:prstGeom prst="rect">
            <a:avLst/>
          </a:prstGeom>
          <a:noFill/>
          <a:ln w="9525">
            <a:noFill/>
            <a:miter lim="800000"/>
            <a:headEnd/>
            <a:tailEnd/>
          </a:ln>
          <a:effectLst/>
        </p:spPr>
        <p:txBody>
          <a:bodyPr vert="horz" wrap="square" lIns="95914" tIns="47958" rIns="95914" bIns="47958" numCol="1" anchor="b" anchorCtr="0" compatLnSpc="1">
            <a:prstTxWarp prst="textNoShape">
              <a:avLst/>
            </a:prstTxWarp>
          </a:bodyPr>
          <a:lstStyle>
            <a:lvl1pPr algn="r" defTabSz="959746">
              <a:defRPr>
                <a:latin typeface="Arial" charset="0"/>
                <a:cs typeface="+mn-cs"/>
              </a:defRPr>
            </a:lvl1pPr>
          </a:lstStyle>
          <a:p>
            <a:pPr>
              <a:defRPr/>
            </a:pPr>
            <a:fld id="{BCBC982F-AA4E-4E17-9BE3-FCD2E928B630}" type="slidenum">
              <a:rPr lang="en-US"/>
              <a:pPr>
                <a:defRPr/>
              </a:pPr>
              <a:t>‹#›</a:t>
            </a:fld>
            <a:endParaRPr lang="en-US" dirty="0"/>
          </a:p>
        </p:txBody>
      </p:sp>
    </p:spTree>
    <p:extLst>
      <p:ext uri="{BB962C8B-B14F-4D97-AF65-F5344CB8AC3E}">
        <p14:creationId xmlns:p14="http://schemas.microsoft.com/office/powerpoint/2010/main" val="17670900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4"/>
          <p:cNvSpPr>
            <a:spLocks noGrp="1" noRot="1" noChangeAspect="1" noChangeArrowheads="1" noTextEdit="1"/>
          </p:cNvSpPr>
          <p:nvPr>
            <p:ph type="sldImg" idx="2"/>
          </p:nvPr>
        </p:nvSpPr>
        <p:spPr bwMode="auto">
          <a:xfrm>
            <a:off x="2005013" y="471488"/>
            <a:ext cx="3305175" cy="2479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390144" y="3116455"/>
            <a:ext cx="6534912" cy="6044034"/>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1755648" y="9160489"/>
            <a:ext cx="3803904" cy="377752"/>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lvl1pPr defTabSz="966432">
              <a:defRPr sz="1000">
                <a:latin typeface="Arial" panose="020B0604020202020204" pitchFamily="34" charset="0"/>
                <a:cs typeface="Arial" panose="020B0604020202020204" pitchFamily="34" charset="0"/>
              </a:defRPr>
            </a:lvl1pPr>
          </a:lstStyle>
          <a:p>
            <a:pPr algn="ctr">
              <a:defRPr/>
            </a:pPr>
            <a:r>
              <a:rPr lang="en-US" dirty="0"/>
              <a:t>Drug Recognition Expert 7-Day School</a:t>
            </a:r>
          </a:p>
          <a:p>
            <a:pPr algn="ctr">
              <a:defRPr/>
            </a:pPr>
            <a:r>
              <a:rPr lang="en-US" dirty="0"/>
              <a:t>Introduction and Overview</a:t>
            </a:r>
          </a:p>
        </p:txBody>
      </p:sp>
      <p:sp>
        <p:nvSpPr>
          <p:cNvPr id="6151" name="Rectangle 7"/>
          <p:cNvSpPr>
            <a:spLocks noGrp="1" noChangeArrowheads="1"/>
          </p:cNvSpPr>
          <p:nvPr>
            <p:ph type="sldNum" sz="quarter" idx="5"/>
          </p:nvPr>
        </p:nvSpPr>
        <p:spPr bwMode="auto">
          <a:xfrm>
            <a:off x="5559552" y="9160489"/>
            <a:ext cx="1755648" cy="377752"/>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lvl1pPr algn="r" defTabSz="966432">
              <a:defRPr sz="1000">
                <a:latin typeface="Arial" panose="020B0604020202020204" pitchFamily="34" charset="0"/>
                <a:cs typeface="Arial" panose="020B0604020202020204" pitchFamily="34" charset="0"/>
              </a:defRPr>
            </a:lvl1pPr>
          </a:lstStyle>
          <a:p>
            <a:pPr>
              <a:defRPr/>
            </a:pPr>
            <a:r>
              <a:rPr lang="en-US" dirty="0"/>
              <a:t>Session 1</a:t>
            </a:r>
          </a:p>
          <a:p>
            <a:pPr>
              <a:defRPr/>
            </a:pPr>
            <a:r>
              <a:rPr lang="en-US" dirty="0"/>
              <a:t>Page </a:t>
            </a:r>
            <a:fld id="{5A44A6A0-AF83-4D8A-9E0F-871DE4311F47}" type="slidenum">
              <a:rPr lang="en-US" smtClean="0"/>
              <a:pPr>
                <a:defRPr/>
              </a:pPr>
              <a:t>‹#›</a:t>
            </a:fld>
            <a:r>
              <a:rPr lang="en-US" dirty="0"/>
              <a:t> of 40</a:t>
            </a:r>
          </a:p>
        </p:txBody>
      </p:sp>
      <p:sp>
        <p:nvSpPr>
          <p:cNvPr id="2" name="Date Placeholder 1"/>
          <p:cNvSpPr>
            <a:spLocks noGrp="1"/>
          </p:cNvSpPr>
          <p:nvPr>
            <p:ph type="dt" idx="1"/>
          </p:nvPr>
        </p:nvSpPr>
        <p:spPr>
          <a:xfrm>
            <a:off x="0" y="9160489"/>
            <a:ext cx="1755648" cy="377752"/>
          </a:xfrm>
          <a:prstGeom prst="rect">
            <a:avLst/>
          </a:prstGeom>
        </p:spPr>
        <p:txBody>
          <a:bodyPr vert="horz" lIns="95747" tIns="47873" rIns="95747" bIns="47873" rtlCol="0" anchor="t"/>
          <a:lstStyle>
            <a:lvl1pPr algn="r">
              <a:defRPr sz="1000">
                <a:latin typeface="Arial" panose="020B0604020202020204" pitchFamily="34" charset="0"/>
                <a:cs typeface="Arial" panose="020B0604020202020204" pitchFamily="34" charset="0"/>
              </a:defRPr>
            </a:lvl1pPr>
          </a:lstStyle>
          <a:p>
            <a:pPr algn="l"/>
            <a:r>
              <a:rPr lang="en-US" dirty="0"/>
              <a:t>Revised:</a:t>
            </a:r>
          </a:p>
          <a:p>
            <a:pPr algn="l"/>
            <a:r>
              <a:rPr lang="en-US" dirty="0"/>
              <a:t>02/2018</a:t>
            </a:r>
          </a:p>
        </p:txBody>
      </p:sp>
      <p:cxnSp>
        <p:nvCxnSpPr>
          <p:cNvPr id="4" name="Straight Connector 3"/>
          <p:cNvCxnSpPr/>
          <p:nvPr/>
        </p:nvCxnSpPr>
        <p:spPr>
          <a:xfrm>
            <a:off x="487680" y="3022017"/>
            <a:ext cx="63398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61168"/>
      </p:ext>
    </p:extLst>
  </p:cSld>
  <p:clrMap bg1="lt1" tx1="dk1" bg2="lt2" tx2="dk2" accent1="accent1" accent2="accent2" accent3="accent3" accent4="accent4" accent5="accent5" accent6="accent6" hlink="hlink" folHlink="folHlink"/>
  <p:hf hdr="0"/>
  <p:notesStyle>
    <a:lvl1pPr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1pPr>
    <a:lvl2pPr marL="4572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2pPr>
    <a:lvl3pPr marL="9144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3pPr>
    <a:lvl4pPr marL="13716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4pPr>
    <a:lvl5pPr marL="18288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xfrm>
            <a:off x="583097" y="4561228"/>
            <a:ext cx="6185452" cy="43185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i="1">
              <a:latin typeface="+mn-lt"/>
            </a:endParaRPr>
          </a:p>
          <a:p>
            <a:endParaRPr lang="en-US" altLang="en-US">
              <a:latin typeface="+mn-lt"/>
            </a:endParaRPr>
          </a:p>
        </p:txBody>
      </p:sp>
      <p:sp>
        <p:nvSpPr>
          <p:cNvPr id="3" name="Date Placeholder 2"/>
          <p:cNvSpPr>
            <a:spLocks noGrp="1"/>
          </p:cNvSpPr>
          <p:nvPr>
            <p:ph type="dt" idx="10"/>
          </p:nvPr>
        </p:nvSpPr>
        <p:spPr/>
        <p:txBody>
          <a:bodyPr/>
          <a:lstStyle/>
          <a:p>
            <a:pPr algn="l">
              <a:defRPr/>
            </a:pPr>
            <a:r>
              <a:rPr lang="en-US"/>
              <a:t>Revised</a:t>
            </a:r>
          </a:p>
          <a:p>
            <a:pPr algn="l">
              <a:defRPr/>
            </a:pPr>
            <a:r>
              <a:rPr lang="en-US"/>
              <a:t>02/2018</a:t>
            </a:r>
            <a:endParaRPr lang="en-US" dirty="0"/>
          </a:p>
        </p:txBody>
      </p:sp>
      <p:sp>
        <p:nvSpPr>
          <p:cNvPr id="4" name="Footer Placeholder 3"/>
          <p:cNvSpPr>
            <a:spLocks noGrp="1"/>
          </p:cNvSpPr>
          <p:nvPr>
            <p:ph type="ftr" sz="quarter" idx="11"/>
          </p:nvPr>
        </p:nvSpPr>
        <p:spPr/>
        <p:txBody>
          <a:bodyPr/>
          <a:lstStyle/>
          <a:p>
            <a:pPr>
              <a:defRPr/>
            </a:pPr>
            <a:r>
              <a:rPr lang="en-US"/>
              <a:t>Drug Recognition Expert 7-Day School</a:t>
            </a:r>
          </a:p>
          <a:p>
            <a:pPr>
              <a:defRPr/>
            </a:pPr>
            <a:r>
              <a:rPr lang="en-US"/>
              <a:t>Case Preparation and Testimony</a:t>
            </a:r>
            <a:endParaRPr lang="en-US" dirty="0"/>
          </a:p>
        </p:txBody>
      </p:sp>
      <p:sp>
        <p:nvSpPr>
          <p:cNvPr id="7" name="Slide Number Placeholder 6"/>
          <p:cNvSpPr>
            <a:spLocks noGrp="1"/>
          </p:cNvSpPr>
          <p:nvPr>
            <p:ph type="sldNum" sz="quarter" idx="12"/>
          </p:nvPr>
        </p:nvSpPr>
        <p:spPr/>
        <p:txBody>
          <a:bodyPr/>
          <a:lstStyle/>
          <a:p>
            <a:pPr>
              <a:defRPr/>
            </a:pPr>
            <a:r>
              <a:rPr lang="en-US"/>
              <a:t>Session 28</a:t>
            </a:r>
          </a:p>
          <a:p>
            <a:pPr>
              <a:defRPr/>
            </a:pPr>
            <a:r>
              <a:rPr lang="en-US"/>
              <a:t>Page </a:t>
            </a:r>
            <a:fld id="{427731F6-D59C-43A1-98C8-264F268EAB55}" type="slidenum">
              <a:rPr lang="en-US" smtClean="0"/>
              <a:pPr>
                <a:defRPr/>
              </a:pPr>
              <a:t>1</a:t>
            </a:fld>
            <a:r>
              <a:rPr lang="en-US"/>
              <a:t> of 16</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2005013" y="471488"/>
            <a:ext cx="3305175" cy="2479675"/>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R="0" lvl="0">
              <a:lnSpc>
                <a:spcPct val="100000"/>
              </a:lnSpc>
              <a:spcBef>
                <a:spcPts val="0"/>
              </a:spcBef>
              <a:spcAft>
                <a:spcPts val="0"/>
              </a:spcAft>
              <a:tabLst>
                <a:tab pos="457200" algn="l"/>
              </a:tabLst>
            </a:pPr>
            <a:endParaRPr lang="en-US" dirty="0">
              <a:latin typeface="+mn-lt"/>
              <a:ea typeface="Calibri"/>
              <a:cs typeface="Times New Roman"/>
            </a:endParaRPr>
          </a:p>
        </p:txBody>
      </p:sp>
      <p:sp>
        <p:nvSpPr>
          <p:cNvPr id="3" name="Date Placeholder 2"/>
          <p:cNvSpPr>
            <a:spLocks noGrp="1"/>
          </p:cNvSpPr>
          <p:nvPr>
            <p:ph type="dt" idx="10"/>
          </p:nvPr>
        </p:nvSpPr>
        <p:spPr/>
        <p:txBody>
          <a:bodyPr/>
          <a:lstStyle/>
          <a:p>
            <a:pPr algn="l">
              <a:defRPr/>
            </a:pPr>
            <a:r>
              <a:rPr lang="en-US"/>
              <a:t>Revised</a:t>
            </a:r>
          </a:p>
          <a:p>
            <a:pPr algn="l">
              <a:defRPr/>
            </a:pPr>
            <a:r>
              <a:rPr lang="en-US"/>
              <a:t>02/2018</a:t>
            </a:r>
            <a:endParaRPr lang="en-US" dirty="0"/>
          </a:p>
        </p:txBody>
      </p:sp>
      <p:sp>
        <p:nvSpPr>
          <p:cNvPr id="4" name="Footer Placeholder 3"/>
          <p:cNvSpPr>
            <a:spLocks noGrp="1"/>
          </p:cNvSpPr>
          <p:nvPr>
            <p:ph type="ftr" sz="quarter" idx="11"/>
          </p:nvPr>
        </p:nvSpPr>
        <p:spPr/>
        <p:txBody>
          <a:bodyPr/>
          <a:lstStyle/>
          <a:p>
            <a:pPr>
              <a:defRPr/>
            </a:pPr>
            <a:r>
              <a:rPr lang="en-US"/>
              <a:t>Drug Recognition Expert 7-Day School</a:t>
            </a:r>
          </a:p>
          <a:p>
            <a:pPr>
              <a:defRPr/>
            </a:pPr>
            <a:r>
              <a:rPr lang="en-US"/>
              <a:t>Case Preparation and Testimony</a:t>
            </a:r>
            <a:endParaRPr lang="en-US" dirty="0"/>
          </a:p>
        </p:txBody>
      </p:sp>
      <p:sp>
        <p:nvSpPr>
          <p:cNvPr id="7" name="Slide Number Placeholder 6"/>
          <p:cNvSpPr>
            <a:spLocks noGrp="1"/>
          </p:cNvSpPr>
          <p:nvPr>
            <p:ph type="sldNum" sz="quarter" idx="12"/>
          </p:nvPr>
        </p:nvSpPr>
        <p:spPr/>
        <p:txBody>
          <a:bodyPr/>
          <a:lstStyle/>
          <a:p>
            <a:pPr>
              <a:defRPr/>
            </a:pPr>
            <a:r>
              <a:rPr lang="en-US"/>
              <a:t>Session 28</a:t>
            </a:r>
          </a:p>
          <a:p>
            <a:pPr>
              <a:defRPr/>
            </a:pPr>
            <a:r>
              <a:rPr lang="en-US"/>
              <a:t>Page </a:t>
            </a:r>
            <a:fld id="{427731F6-D59C-43A1-98C8-264F268EAB55}" type="slidenum">
              <a:rPr lang="en-US" smtClean="0"/>
              <a:pPr>
                <a:defRPr/>
              </a:pPr>
              <a:t>42</a:t>
            </a:fld>
            <a:r>
              <a:rPr lang="en-US"/>
              <a:t> of 16</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438410" y="3116455"/>
            <a:ext cx="6486645" cy="6044034"/>
          </a:xfrm>
        </p:spPr>
        <p:txBody>
          <a:bodyPr>
            <a:normAutofit/>
          </a:bodyPr>
          <a:lstStyle/>
          <a:p>
            <a:pPr>
              <a:lnSpc>
                <a:spcPct val="100000"/>
              </a:lnSpc>
              <a:spcBef>
                <a:spcPts val="0"/>
              </a:spcBef>
              <a:spcAft>
                <a:spcPts val="0"/>
              </a:spcAft>
              <a:defRPr/>
            </a:pPr>
            <a:endParaRPr lang="en-US" dirty="0">
              <a:latin typeface="+mn-lt"/>
            </a:endParaRPr>
          </a:p>
        </p:txBody>
      </p:sp>
      <p:sp>
        <p:nvSpPr>
          <p:cNvPr id="4" name="Date Placeholder 3"/>
          <p:cNvSpPr>
            <a:spLocks noGrp="1"/>
          </p:cNvSpPr>
          <p:nvPr>
            <p:ph type="dt" idx="10"/>
          </p:nvPr>
        </p:nvSpPr>
        <p:spPr/>
        <p:txBody>
          <a:bodyPr/>
          <a:lstStyle/>
          <a:p>
            <a:pPr algn="l">
              <a:defRPr/>
            </a:pPr>
            <a:r>
              <a:rPr lang="en-US"/>
              <a:t>Revised</a:t>
            </a:r>
          </a:p>
          <a:p>
            <a:pPr algn="l">
              <a:defRPr/>
            </a:pPr>
            <a:r>
              <a:rPr lang="en-US"/>
              <a:t>02/2018</a:t>
            </a:r>
            <a:endParaRPr lang="en-US" dirty="0"/>
          </a:p>
        </p:txBody>
      </p:sp>
      <p:sp>
        <p:nvSpPr>
          <p:cNvPr id="5" name="Footer Placeholder 4"/>
          <p:cNvSpPr>
            <a:spLocks noGrp="1"/>
          </p:cNvSpPr>
          <p:nvPr>
            <p:ph type="ftr" sz="quarter" idx="11"/>
          </p:nvPr>
        </p:nvSpPr>
        <p:spPr/>
        <p:txBody>
          <a:bodyPr/>
          <a:lstStyle/>
          <a:p>
            <a:pPr>
              <a:defRPr/>
            </a:pPr>
            <a:r>
              <a:rPr lang="en-US"/>
              <a:t>Drug Recognition Expert 7-Day School</a:t>
            </a:r>
          </a:p>
          <a:p>
            <a:pPr>
              <a:defRPr/>
            </a:pPr>
            <a:r>
              <a:rPr lang="en-US"/>
              <a:t>Case Preparation and Testimony</a:t>
            </a:r>
            <a:endParaRPr lang="en-US" dirty="0"/>
          </a:p>
        </p:txBody>
      </p:sp>
      <p:sp>
        <p:nvSpPr>
          <p:cNvPr id="8" name="Slide Number Placeholder 7"/>
          <p:cNvSpPr>
            <a:spLocks noGrp="1"/>
          </p:cNvSpPr>
          <p:nvPr>
            <p:ph type="sldNum" sz="quarter" idx="12"/>
          </p:nvPr>
        </p:nvSpPr>
        <p:spPr/>
        <p:txBody>
          <a:bodyPr/>
          <a:lstStyle/>
          <a:p>
            <a:pPr>
              <a:defRPr/>
            </a:pPr>
            <a:r>
              <a:rPr lang="en-US"/>
              <a:t>Session 28</a:t>
            </a:r>
          </a:p>
          <a:p>
            <a:pPr>
              <a:defRPr/>
            </a:pPr>
            <a:r>
              <a:rPr lang="en-US"/>
              <a:t>Page </a:t>
            </a:r>
            <a:fld id="{427731F6-D59C-43A1-98C8-264F268EAB55}" type="slidenum">
              <a:rPr lang="en-US" smtClean="0"/>
              <a:pPr>
                <a:defRPr/>
              </a:pPr>
              <a:t>2</a:t>
            </a:fld>
            <a:r>
              <a:rPr lang="en-US"/>
              <a:t> of 16</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425886" y="3116455"/>
            <a:ext cx="6499170" cy="6044034"/>
          </a:xfrm>
        </p:spPr>
        <p:txBody>
          <a:bodyPr>
            <a:noAutofit/>
          </a:bodyPr>
          <a:lstStyle/>
          <a:p>
            <a:pPr marL="342900" marR="0" lvl="0" indent="-342900">
              <a:lnSpc>
                <a:spcPct val="100000"/>
              </a:lnSpc>
              <a:spcBef>
                <a:spcPts val="0"/>
              </a:spcBef>
              <a:spcAft>
                <a:spcPts val="0"/>
              </a:spcAft>
              <a:buFont typeface="Arial"/>
              <a:buChar char="•"/>
              <a:tabLst>
                <a:tab pos="457200" algn="l"/>
              </a:tabLst>
            </a:pPr>
            <a:endParaRPr lang="en-US" dirty="0">
              <a:effectLst/>
              <a:latin typeface="+mn-lt"/>
              <a:ea typeface="Calibri"/>
              <a:cs typeface="Times New Roman"/>
            </a:endParaRPr>
          </a:p>
          <a:p>
            <a:pPr marR="0" lvl="0">
              <a:lnSpc>
                <a:spcPct val="100000"/>
              </a:lnSpc>
              <a:spcBef>
                <a:spcPts val="0"/>
              </a:spcBef>
              <a:spcAft>
                <a:spcPts val="0"/>
              </a:spcAft>
              <a:tabLst>
                <a:tab pos="457200" algn="l"/>
              </a:tabLst>
            </a:pPr>
            <a:endParaRPr lang="en-US" dirty="0">
              <a:latin typeface="+mn-lt"/>
              <a:ea typeface="Calibri"/>
              <a:cs typeface="Times New Roman"/>
            </a:endParaRPr>
          </a:p>
        </p:txBody>
      </p:sp>
      <p:sp>
        <p:nvSpPr>
          <p:cNvPr id="4" name="Date Placeholder 3"/>
          <p:cNvSpPr>
            <a:spLocks noGrp="1"/>
          </p:cNvSpPr>
          <p:nvPr>
            <p:ph type="dt" idx="10"/>
          </p:nvPr>
        </p:nvSpPr>
        <p:spPr/>
        <p:txBody>
          <a:bodyPr/>
          <a:lstStyle/>
          <a:p>
            <a:pPr algn="l">
              <a:defRPr/>
            </a:pPr>
            <a:r>
              <a:rPr lang="en-US"/>
              <a:t>Revised</a:t>
            </a:r>
          </a:p>
          <a:p>
            <a:pPr algn="l">
              <a:defRPr/>
            </a:pPr>
            <a:r>
              <a:rPr lang="en-US"/>
              <a:t>02/2018</a:t>
            </a:r>
            <a:endParaRPr lang="en-US" dirty="0"/>
          </a:p>
        </p:txBody>
      </p:sp>
      <p:sp>
        <p:nvSpPr>
          <p:cNvPr id="5" name="Footer Placeholder 4"/>
          <p:cNvSpPr>
            <a:spLocks noGrp="1"/>
          </p:cNvSpPr>
          <p:nvPr>
            <p:ph type="ftr" sz="quarter" idx="11"/>
          </p:nvPr>
        </p:nvSpPr>
        <p:spPr/>
        <p:txBody>
          <a:bodyPr/>
          <a:lstStyle/>
          <a:p>
            <a:pPr>
              <a:defRPr/>
            </a:pPr>
            <a:r>
              <a:rPr lang="en-US"/>
              <a:t>Drug Recognition Expert 7-Day School</a:t>
            </a:r>
          </a:p>
          <a:p>
            <a:pPr>
              <a:defRPr/>
            </a:pPr>
            <a:r>
              <a:rPr lang="en-US"/>
              <a:t>Case Preparation and Testimony</a:t>
            </a:r>
            <a:endParaRPr lang="en-US" dirty="0"/>
          </a:p>
        </p:txBody>
      </p:sp>
      <p:sp>
        <p:nvSpPr>
          <p:cNvPr id="8" name="Slide Number Placeholder 7"/>
          <p:cNvSpPr>
            <a:spLocks noGrp="1"/>
          </p:cNvSpPr>
          <p:nvPr>
            <p:ph type="sldNum" sz="quarter" idx="12"/>
          </p:nvPr>
        </p:nvSpPr>
        <p:spPr/>
        <p:txBody>
          <a:bodyPr/>
          <a:lstStyle/>
          <a:p>
            <a:pPr>
              <a:defRPr/>
            </a:pPr>
            <a:r>
              <a:rPr lang="en-US"/>
              <a:t>Session 28</a:t>
            </a:r>
          </a:p>
          <a:p>
            <a:pPr>
              <a:defRPr/>
            </a:pPr>
            <a:r>
              <a:rPr lang="en-US"/>
              <a:t>Page </a:t>
            </a:r>
            <a:fld id="{427731F6-D59C-43A1-98C8-264F268EAB55}" type="slidenum">
              <a:rPr lang="en-US" smtClean="0"/>
              <a:pPr>
                <a:defRPr/>
              </a:pPr>
              <a:t>3</a:t>
            </a:fld>
            <a:r>
              <a:rPr lang="en-US"/>
              <a:t> of 16</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25884" y="3116455"/>
            <a:ext cx="6499171" cy="6044034"/>
          </a:xfrm>
        </p:spPr>
        <p:txBody>
          <a:bodyPr/>
          <a:lstStyle/>
          <a:p>
            <a:pPr marL="342900" marR="0" lvl="0" indent="-342900">
              <a:lnSpc>
                <a:spcPct val="100000"/>
              </a:lnSpc>
              <a:spcBef>
                <a:spcPts val="0"/>
              </a:spcBef>
              <a:spcAft>
                <a:spcPts val="0"/>
              </a:spcAft>
              <a:buFont typeface="Arial"/>
              <a:buChar char="•"/>
              <a:tabLst>
                <a:tab pos="457200" algn="l"/>
              </a:tabLst>
            </a:pPr>
            <a:endParaRPr lang="en-US" dirty="0">
              <a:effectLst/>
              <a:latin typeface="+mn-lt"/>
              <a:ea typeface="Calibri"/>
              <a:cs typeface="Times New Roman"/>
            </a:endParaRPr>
          </a:p>
        </p:txBody>
      </p:sp>
      <p:sp>
        <p:nvSpPr>
          <p:cNvPr id="5" name="Date Placeholder 4"/>
          <p:cNvSpPr>
            <a:spLocks noGrp="1"/>
          </p:cNvSpPr>
          <p:nvPr>
            <p:ph type="dt" idx="10"/>
          </p:nvPr>
        </p:nvSpPr>
        <p:spPr/>
        <p:txBody>
          <a:bodyPr/>
          <a:lstStyle/>
          <a:p>
            <a:pPr algn="l">
              <a:defRPr/>
            </a:pPr>
            <a:r>
              <a:rPr lang="en-US"/>
              <a:t>Revised</a:t>
            </a:r>
          </a:p>
          <a:p>
            <a:pPr algn="l">
              <a:defRPr/>
            </a:pPr>
            <a:r>
              <a:rPr lang="en-US"/>
              <a:t>02/2018</a:t>
            </a:r>
            <a:endParaRPr lang="en-US" dirty="0"/>
          </a:p>
        </p:txBody>
      </p:sp>
      <p:sp>
        <p:nvSpPr>
          <p:cNvPr id="6" name="Footer Placeholder 5"/>
          <p:cNvSpPr>
            <a:spLocks noGrp="1"/>
          </p:cNvSpPr>
          <p:nvPr>
            <p:ph type="ftr" sz="quarter" idx="11"/>
          </p:nvPr>
        </p:nvSpPr>
        <p:spPr/>
        <p:txBody>
          <a:bodyPr/>
          <a:lstStyle/>
          <a:p>
            <a:pPr>
              <a:defRPr/>
            </a:pPr>
            <a:r>
              <a:rPr lang="en-US"/>
              <a:t>Drug Recognition Expert 7-Day School</a:t>
            </a:r>
          </a:p>
          <a:p>
            <a:pPr>
              <a:defRPr/>
            </a:pPr>
            <a:r>
              <a:rPr lang="en-US"/>
              <a:t>Case Preparation and Testimony</a:t>
            </a:r>
            <a:endParaRPr lang="en-US" dirty="0"/>
          </a:p>
        </p:txBody>
      </p:sp>
      <p:sp>
        <p:nvSpPr>
          <p:cNvPr id="9" name="Slide Number Placeholder 8"/>
          <p:cNvSpPr>
            <a:spLocks noGrp="1"/>
          </p:cNvSpPr>
          <p:nvPr>
            <p:ph type="sldNum" sz="quarter" idx="12"/>
          </p:nvPr>
        </p:nvSpPr>
        <p:spPr/>
        <p:txBody>
          <a:bodyPr/>
          <a:lstStyle/>
          <a:p>
            <a:pPr>
              <a:defRPr/>
            </a:pPr>
            <a:r>
              <a:rPr lang="en-US"/>
              <a:t>Session 28</a:t>
            </a:r>
          </a:p>
          <a:p>
            <a:pPr>
              <a:defRPr/>
            </a:pPr>
            <a:r>
              <a:rPr lang="en-US"/>
              <a:t>Page </a:t>
            </a:r>
            <a:fld id="{427731F6-D59C-43A1-98C8-264F268EAB55}" type="slidenum">
              <a:rPr lang="en-US" smtClean="0"/>
              <a:pPr>
                <a:defRPr/>
              </a:pPr>
              <a:t>8</a:t>
            </a:fld>
            <a:r>
              <a:rPr lang="en-US"/>
              <a:t> of 16</a:t>
            </a:r>
            <a:endParaRPr lang="en-US" dirty="0"/>
          </a:p>
        </p:txBody>
      </p:sp>
    </p:spTree>
    <p:extLst>
      <p:ext uri="{BB962C8B-B14F-4D97-AF65-F5344CB8AC3E}">
        <p14:creationId xmlns:p14="http://schemas.microsoft.com/office/powerpoint/2010/main" val="313518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38410" y="3116455"/>
            <a:ext cx="6486645" cy="6044034"/>
          </a:xfrm>
        </p:spPr>
        <p:txBody>
          <a:bodyPr/>
          <a:lstStyle/>
          <a:p>
            <a:pPr marR="0" lvl="0">
              <a:lnSpc>
                <a:spcPct val="100000"/>
              </a:lnSpc>
              <a:spcBef>
                <a:spcPts val="0"/>
              </a:spcBef>
              <a:spcAft>
                <a:spcPts val="0"/>
              </a:spcAft>
              <a:tabLst>
                <a:tab pos="457200" algn="l"/>
              </a:tabLst>
            </a:pPr>
            <a:endParaRPr lang="en-US" dirty="0">
              <a:latin typeface="+mn-lt"/>
              <a:ea typeface="Calibri"/>
              <a:cs typeface="Times New Roman"/>
            </a:endParaRPr>
          </a:p>
        </p:txBody>
      </p:sp>
      <p:sp>
        <p:nvSpPr>
          <p:cNvPr id="5" name="Date Placeholder 4"/>
          <p:cNvSpPr>
            <a:spLocks noGrp="1"/>
          </p:cNvSpPr>
          <p:nvPr>
            <p:ph type="dt" idx="10"/>
          </p:nvPr>
        </p:nvSpPr>
        <p:spPr/>
        <p:txBody>
          <a:bodyPr/>
          <a:lstStyle/>
          <a:p>
            <a:pPr algn="l">
              <a:defRPr/>
            </a:pPr>
            <a:r>
              <a:rPr lang="en-US"/>
              <a:t>Revised</a:t>
            </a:r>
          </a:p>
          <a:p>
            <a:pPr algn="l">
              <a:defRPr/>
            </a:pPr>
            <a:r>
              <a:rPr lang="en-US"/>
              <a:t>02/2018</a:t>
            </a:r>
            <a:endParaRPr lang="en-US" dirty="0"/>
          </a:p>
        </p:txBody>
      </p:sp>
      <p:sp>
        <p:nvSpPr>
          <p:cNvPr id="6" name="Footer Placeholder 5"/>
          <p:cNvSpPr>
            <a:spLocks noGrp="1"/>
          </p:cNvSpPr>
          <p:nvPr>
            <p:ph type="ftr" sz="quarter" idx="11"/>
          </p:nvPr>
        </p:nvSpPr>
        <p:spPr/>
        <p:txBody>
          <a:bodyPr/>
          <a:lstStyle/>
          <a:p>
            <a:pPr>
              <a:defRPr/>
            </a:pPr>
            <a:r>
              <a:rPr lang="en-US"/>
              <a:t>Drug Recognition Expert 7-Day School</a:t>
            </a:r>
          </a:p>
          <a:p>
            <a:pPr>
              <a:defRPr/>
            </a:pPr>
            <a:r>
              <a:rPr lang="en-US"/>
              <a:t>Case Preparation and Testimony</a:t>
            </a:r>
            <a:endParaRPr lang="en-US" dirty="0"/>
          </a:p>
        </p:txBody>
      </p:sp>
      <p:sp>
        <p:nvSpPr>
          <p:cNvPr id="9" name="Slide Number Placeholder 8"/>
          <p:cNvSpPr>
            <a:spLocks noGrp="1"/>
          </p:cNvSpPr>
          <p:nvPr>
            <p:ph type="sldNum" sz="quarter" idx="12"/>
          </p:nvPr>
        </p:nvSpPr>
        <p:spPr/>
        <p:txBody>
          <a:bodyPr/>
          <a:lstStyle/>
          <a:p>
            <a:pPr>
              <a:defRPr/>
            </a:pPr>
            <a:r>
              <a:rPr lang="en-US"/>
              <a:t>Session 28</a:t>
            </a:r>
          </a:p>
          <a:p>
            <a:pPr>
              <a:defRPr/>
            </a:pPr>
            <a:r>
              <a:rPr lang="en-US"/>
              <a:t>Page </a:t>
            </a:r>
            <a:fld id="{427731F6-D59C-43A1-98C8-264F268EAB55}" type="slidenum">
              <a:rPr lang="en-US" smtClean="0"/>
              <a:pPr>
                <a:defRPr/>
              </a:pPr>
              <a:t>9</a:t>
            </a:fld>
            <a:r>
              <a:rPr lang="en-US"/>
              <a:t> of 16</a:t>
            </a:r>
            <a:endParaRPr lang="en-US" dirty="0"/>
          </a:p>
        </p:txBody>
      </p:sp>
    </p:spTree>
    <p:extLst>
      <p:ext uri="{BB962C8B-B14F-4D97-AF65-F5344CB8AC3E}">
        <p14:creationId xmlns:p14="http://schemas.microsoft.com/office/powerpoint/2010/main" val="3458183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38410" y="3116455"/>
            <a:ext cx="6486645" cy="6044034"/>
          </a:xfrm>
        </p:spPr>
        <p:txBody>
          <a:bodyPr/>
          <a:lstStyle/>
          <a:p>
            <a:pPr marR="0" lvl="0">
              <a:lnSpc>
                <a:spcPct val="100000"/>
              </a:lnSpc>
              <a:spcBef>
                <a:spcPts val="0"/>
              </a:spcBef>
              <a:spcAft>
                <a:spcPts val="0"/>
              </a:spcAft>
              <a:tabLst>
                <a:tab pos="457200" algn="l"/>
              </a:tabLst>
            </a:pPr>
            <a:endParaRPr lang="en-US" dirty="0">
              <a:latin typeface="+mn-lt"/>
              <a:ea typeface="Calibri"/>
              <a:cs typeface="Times New Roman"/>
            </a:endParaRPr>
          </a:p>
        </p:txBody>
      </p:sp>
      <p:sp>
        <p:nvSpPr>
          <p:cNvPr id="5" name="Date Placeholder 4"/>
          <p:cNvSpPr>
            <a:spLocks noGrp="1"/>
          </p:cNvSpPr>
          <p:nvPr>
            <p:ph type="dt" idx="10"/>
          </p:nvPr>
        </p:nvSpPr>
        <p:spPr/>
        <p:txBody>
          <a:bodyPr/>
          <a:lstStyle/>
          <a:p>
            <a:pPr algn="l">
              <a:defRPr/>
            </a:pPr>
            <a:r>
              <a:rPr lang="en-US"/>
              <a:t>Revised</a:t>
            </a:r>
          </a:p>
          <a:p>
            <a:pPr algn="l">
              <a:defRPr/>
            </a:pPr>
            <a:r>
              <a:rPr lang="en-US"/>
              <a:t>02/2018</a:t>
            </a:r>
            <a:endParaRPr lang="en-US" dirty="0"/>
          </a:p>
        </p:txBody>
      </p:sp>
      <p:sp>
        <p:nvSpPr>
          <p:cNvPr id="6" name="Footer Placeholder 5"/>
          <p:cNvSpPr>
            <a:spLocks noGrp="1"/>
          </p:cNvSpPr>
          <p:nvPr>
            <p:ph type="ftr" sz="quarter" idx="11"/>
          </p:nvPr>
        </p:nvSpPr>
        <p:spPr/>
        <p:txBody>
          <a:bodyPr/>
          <a:lstStyle/>
          <a:p>
            <a:pPr>
              <a:defRPr/>
            </a:pPr>
            <a:r>
              <a:rPr lang="en-US"/>
              <a:t>Drug Recognition Expert 7-Day School</a:t>
            </a:r>
          </a:p>
          <a:p>
            <a:pPr>
              <a:defRPr/>
            </a:pPr>
            <a:r>
              <a:rPr lang="en-US"/>
              <a:t>Case Preparation and Testimony</a:t>
            </a:r>
            <a:endParaRPr lang="en-US" dirty="0"/>
          </a:p>
        </p:txBody>
      </p:sp>
      <p:sp>
        <p:nvSpPr>
          <p:cNvPr id="9" name="Slide Number Placeholder 8"/>
          <p:cNvSpPr>
            <a:spLocks noGrp="1"/>
          </p:cNvSpPr>
          <p:nvPr>
            <p:ph type="sldNum" sz="quarter" idx="12"/>
          </p:nvPr>
        </p:nvSpPr>
        <p:spPr/>
        <p:txBody>
          <a:bodyPr/>
          <a:lstStyle/>
          <a:p>
            <a:pPr>
              <a:defRPr/>
            </a:pPr>
            <a:r>
              <a:rPr lang="en-US"/>
              <a:t>Session 28</a:t>
            </a:r>
          </a:p>
          <a:p>
            <a:pPr>
              <a:defRPr/>
            </a:pPr>
            <a:r>
              <a:rPr lang="en-US"/>
              <a:t>Page </a:t>
            </a:r>
            <a:fld id="{427731F6-D59C-43A1-98C8-264F268EAB55}" type="slidenum">
              <a:rPr lang="en-US" smtClean="0"/>
              <a:pPr>
                <a:defRPr/>
              </a:pPr>
              <a:t>23</a:t>
            </a:fld>
            <a:r>
              <a:rPr lang="en-US"/>
              <a:t> of 16</a:t>
            </a:r>
            <a:endParaRPr lang="en-US" dirty="0"/>
          </a:p>
        </p:txBody>
      </p:sp>
    </p:spTree>
    <p:extLst>
      <p:ext uri="{BB962C8B-B14F-4D97-AF65-F5344CB8AC3E}">
        <p14:creationId xmlns:p14="http://schemas.microsoft.com/office/powerpoint/2010/main" val="91110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1DC30B2-E31E-40B7-8748-C6DB6AC6DC7E}" type="slidenum">
              <a:rPr lang="en-US" altLang="en-US">
                <a:latin typeface="Times New Roman" panose="02020603050405020304" pitchFamily="18" charset="0"/>
              </a:rPr>
              <a:pPr eaLnBrk="1" hangingPunct="1">
                <a:spcBef>
                  <a:spcPct val="0"/>
                </a:spcBef>
              </a:pPr>
              <a:t>28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727855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1DC30B2-E31E-40B7-8748-C6DB6AC6DC7E}" type="slidenum">
              <a:rPr lang="en-US" altLang="en-US">
                <a:latin typeface="Times New Roman" panose="02020603050405020304" pitchFamily="18" charset="0"/>
              </a:rPr>
              <a:pPr eaLnBrk="1" hangingPunct="1">
                <a:spcBef>
                  <a:spcPct val="0"/>
                </a:spcBef>
              </a:pPr>
              <a:t>29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894747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13358" y="3116455"/>
            <a:ext cx="6511697" cy="6044034"/>
          </a:xfrm>
        </p:spPr>
        <p:txBody>
          <a:bodyPr/>
          <a:lstStyle/>
          <a:p>
            <a:pPr marL="0" marR="0">
              <a:lnSpc>
                <a:spcPct val="100000"/>
              </a:lnSpc>
              <a:spcBef>
                <a:spcPts val="0"/>
              </a:spcBef>
              <a:spcAft>
                <a:spcPts val="0"/>
              </a:spcAft>
            </a:pPr>
            <a:endParaRPr lang="en-US" sz="1200" i="1" kern="1200" dirty="0">
              <a:solidFill>
                <a:schemeClr val="tx1"/>
              </a:solidFill>
              <a:effectLst/>
              <a:latin typeface="Arial" charset="0"/>
              <a:ea typeface="Calibri"/>
              <a:cs typeface="Times New Roman"/>
            </a:endParaRPr>
          </a:p>
          <a:p>
            <a:pPr marL="342900" marR="0" lvl="0" indent="-342900">
              <a:lnSpc>
                <a:spcPct val="100000"/>
              </a:lnSpc>
              <a:spcBef>
                <a:spcPts val="0"/>
              </a:spcBef>
              <a:spcAft>
                <a:spcPts val="0"/>
              </a:spcAft>
              <a:buFont typeface="Arial"/>
              <a:buChar char="•"/>
              <a:tabLst>
                <a:tab pos="457200" algn="l"/>
              </a:tabLst>
            </a:pPr>
            <a:endParaRPr lang="en-US" dirty="0">
              <a:effectLst/>
              <a:latin typeface="+mn-lt"/>
              <a:ea typeface="Calibri"/>
              <a:cs typeface="Times New Roman"/>
            </a:endParaRPr>
          </a:p>
        </p:txBody>
      </p:sp>
      <p:sp>
        <p:nvSpPr>
          <p:cNvPr id="5" name="Date Placeholder 4"/>
          <p:cNvSpPr>
            <a:spLocks noGrp="1"/>
          </p:cNvSpPr>
          <p:nvPr>
            <p:ph type="dt" idx="10"/>
          </p:nvPr>
        </p:nvSpPr>
        <p:spPr/>
        <p:txBody>
          <a:bodyPr/>
          <a:lstStyle/>
          <a:p>
            <a:pPr algn="l">
              <a:defRPr/>
            </a:pPr>
            <a:r>
              <a:rPr lang="en-US"/>
              <a:t>Revised</a:t>
            </a:r>
          </a:p>
          <a:p>
            <a:pPr algn="l">
              <a:defRPr/>
            </a:pPr>
            <a:r>
              <a:rPr lang="en-US"/>
              <a:t>02/2018</a:t>
            </a:r>
            <a:endParaRPr lang="en-US" dirty="0"/>
          </a:p>
        </p:txBody>
      </p:sp>
      <p:sp>
        <p:nvSpPr>
          <p:cNvPr id="6" name="Footer Placeholder 5"/>
          <p:cNvSpPr>
            <a:spLocks noGrp="1"/>
          </p:cNvSpPr>
          <p:nvPr>
            <p:ph type="ftr" sz="quarter" idx="11"/>
          </p:nvPr>
        </p:nvSpPr>
        <p:spPr/>
        <p:txBody>
          <a:bodyPr/>
          <a:lstStyle/>
          <a:p>
            <a:pPr>
              <a:defRPr/>
            </a:pPr>
            <a:r>
              <a:rPr lang="en-US"/>
              <a:t>Drug Recognition Expert 7-Day School</a:t>
            </a:r>
          </a:p>
          <a:p>
            <a:pPr>
              <a:defRPr/>
            </a:pPr>
            <a:r>
              <a:rPr lang="en-US"/>
              <a:t>Case Preparation and Testimony</a:t>
            </a:r>
            <a:endParaRPr lang="en-US" dirty="0"/>
          </a:p>
        </p:txBody>
      </p:sp>
      <p:sp>
        <p:nvSpPr>
          <p:cNvPr id="9" name="Slide Number Placeholder 8"/>
          <p:cNvSpPr>
            <a:spLocks noGrp="1"/>
          </p:cNvSpPr>
          <p:nvPr>
            <p:ph type="sldNum" sz="quarter" idx="12"/>
          </p:nvPr>
        </p:nvSpPr>
        <p:spPr/>
        <p:txBody>
          <a:bodyPr/>
          <a:lstStyle/>
          <a:p>
            <a:pPr>
              <a:defRPr/>
            </a:pPr>
            <a:r>
              <a:rPr lang="en-US"/>
              <a:t>Session 28</a:t>
            </a:r>
          </a:p>
          <a:p>
            <a:pPr>
              <a:defRPr/>
            </a:pPr>
            <a:r>
              <a:rPr lang="en-US"/>
              <a:t>Page </a:t>
            </a:r>
            <a:fld id="{427731F6-D59C-43A1-98C8-264F268EAB55}" type="slidenum">
              <a:rPr lang="en-US" smtClean="0"/>
              <a:pPr>
                <a:defRPr/>
              </a:pPr>
              <a:t>34</a:t>
            </a:fld>
            <a:r>
              <a:rPr lang="en-US"/>
              <a:t> of 16</a:t>
            </a:r>
            <a:endParaRPr lang="en-US" dirty="0"/>
          </a:p>
        </p:txBody>
      </p:sp>
    </p:spTree>
    <p:extLst>
      <p:ext uri="{BB962C8B-B14F-4D97-AF65-F5344CB8AC3E}">
        <p14:creationId xmlns:p14="http://schemas.microsoft.com/office/powerpoint/2010/main" val="2653302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151" y="1862153"/>
            <a:ext cx="4872624" cy="1863748"/>
          </a:xfrm>
        </p:spPr>
        <p:txBody>
          <a:bodyPr anchor="b">
            <a:normAutofit/>
          </a:bodyPr>
          <a:lstStyle>
            <a:lvl1pPr algn="ctr">
              <a:lnSpc>
                <a:spcPct val="85000"/>
              </a:lnSpc>
              <a:defRPr sz="4000" spc="-50" baseline="0">
                <a:solidFill>
                  <a:schemeClr val="tx2"/>
                </a:solidFill>
              </a:defRPr>
            </a:lvl1pPr>
          </a:lstStyle>
          <a:p>
            <a:r>
              <a:rPr lang="en-US" dirty="0"/>
              <a:t>Click to edit Master title style</a:t>
            </a:r>
          </a:p>
        </p:txBody>
      </p:sp>
      <p:sp>
        <p:nvSpPr>
          <p:cNvPr id="3" name="Subtitle 2"/>
          <p:cNvSpPr>
            <a:spLocks noGrp="1"/>
          </p:cNvSpPr>
          <p:nvPr>
            <p:ph type="subTitle" idx="1" hasCustomPrompt="1"/>
          </p:nvPr>
        </p:nvSpPr>
        <p:spPr>
          <a:xfrm>
            <a:off x="315511" y="3856409"/>
            <a:ext cx="4869923" cy="754867"/>
          </a:xfrm>
        </p:spPr>
        <p:txBody>
          <a:bodyPr lIns="91440" rIns="91440">
            <a:normAutofit/>
          </a:bodyPr>
          <a:lstStyle>
            <a:lvl1pPr marL="0" indent="0" algn="ctr">
              <a:buNone/>
              <a:defRPr sz="2400" b="1" cap="none" spc="200" baseline="0">
                <a:solidFill>
                  <a:schemeClr val="accent3"/>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11" name="Picture Placeholder 10">
            <a:extLst>
              <a:ext uri="{FF2B5EF4-FFF2-40B4-BE49-F238E27FC236}">
                <a16:creationId xmlns:a16="http://schemas.microsoft.com/office/drawing/2014/main" id="{556E2657-6E74-4A22-8C28-A8E0FE4F65D9}"/>
              </a:ext>
            </a:extLst>
          </p:cNvPr>
          <p:cNvSpPr>
            <a:spLocks noGrp="1"/>
          </p:cNvSpPr>
          <p:nvPr>
            <p:ph type="pic" sz="quarter" idx="13"/>
          </p:nvPr>
        </p:nvSpPr>
        <p:spPr>
          <a:xfrm>
            <a:off x="5373688" y="863600"/>
            <a:ext cx="3381375" cy="4735513"/>
          </a:xfrm>
        </p:spPr>
        <p:txBody>
          <a:bodyPr/>
          <a:lstStyle/>
          <a:p>
            <a:r>
              <a:rPr lang="en-US"/>
              <a:t>Click icon to add picture</a:t>
            </a:r>
          </a:p>
        </p:txBody>
      </p:sp>
      <p:pic>
        <p:nvPicPr>
          <p:cNvPr id="12" name="Picture 2">
            <a:extLst>
              <a:ext uri="{FF2B5EF4-FFF2-40B4-BE49-F238E27FC236}">
                <a16:creationId xmlns:a16="http://schemas.microsoft.com/office/drawing/2014/main" id="{590C290B-620B-438F-A69E-3237A2D096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4723" y="5505018"/>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60C0653-83B5-493E-B36C-08E78B9D1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27" y="5729128"/>
            <a:ext cx="1136643" cy="759254"/>
          </a:xfrm>
          <a:prstGeom prst="rect">
            <a:avLst/>
          </a:prstGeom>
        </p:spPr>
      </p:pic>
      <p:pic>
        <p:nvPicPr>
          <p:cNvPr id="14" name="Picture 13">
            <a:extLst>
              <a:ext uri="{FF2B5EF4-FFF2-40B4-BE49-F238E27FC236}">
                <a16:creationId xmlns:a16="http://schemas.microsoft.com/office/drawing/2014/main" id="{74994E47-CF5A-4529-9852-AFA765115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0353" y="5913755"/>
            <a:ext cx="1658382" cy="390000"/>
          </a:xfrm>
          <a:prstGeom prst="rect">
            <a:avLst/>
          </a:prstGeom>
        </p:spPr>
      </p:pic>
      <p:sp>
        <p:nvSpPr>
          <p:cNvPr id="4" name="Slide Number Placeholder 3">
            <a:extLst>
              <a:ext uri="{FF2B5EF4-FFF2-40B4-BE49-F238E27FC236}">
                <a16:creationId xmlns:a16="http://schemas.microsoft.com/office/drawing/2014/main" id="{7F38AB4B-8C3C-40B1-B2E1-8B326641C7E6}"/>
              </a:ext>
            </a:extLst>
          </p:cNvPr>
          <p:cNvSpPr>
            <a:spLocks noGrp="1"/>
          </p:cNvSpPr>
          <p:nvPr>
            <p:ph type="sldNum" sz="quarter" idx="14"/>
          </p:nvPr>
        </p:nvSpPr>
        <p:spPr/>
        <p:txBody>
          <a:bodyPr/>
          <a:lstStyle/>
          <a:p>
            <a:pPr>
              <a:defRPr/>
            </a:pPr>
            <a:r>
              <a:rPr lang="en-US"/>
              <a:t>1-</a:t>
            </a:r>
            <a:fld id="{DA88165B-7D3D-4EA8-A6DB-F48E3CEFC566}"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20794327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F43F9A8-7751-4B7D-AF02-A09723640C16}" type="slidenum">
              <a:rPr lang="en-US" altLang="en-US"/>
              <a:pPr/>
              <a:t>‹#›</a:t>
            </a:fld>
            <a:endParaRPr lang="en-US" altLang="en-US"/>
          </a:p>
        </p:txBody>
      </p:sp>
    </p:spTree>
    <p:extLst>
      <p:ext uri="{BB962C8B-B14F-4D97-AF65-F5344CB8AC3E}">
        <p14:creationId xmlns:p14="http://schemas.microsoft.com/office/powerpoint/2010/main" val="1022364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Content Placeholder 7"/>
          <p:cNvSpPr>
            <a:spLocks noGrp="1"/>
          </p:cNvSpPr>
          <p:nvPr>
            <p:ph sz="quarter" idx="1"/>
          </p:nvPr>
        </p:nvSpPr>
        <p:spPr>
          <a:xfrm>
            <a:off x="457200" y="1524000"/>
            <a:ext cx="8229600" cy="4297680"/>
          </a:xfrm>
          <a:prstGeom prst="rect">
            <a:avLst/>
          </a:prstGeom>
        </p:spPr>
        <p:txBody>
          <a:bodyPr/>
          <a:lstStyle>
            <a:lvl1pPr>
              <a:defRPr b="0"/>
            </a:lvl1pPr>
            <a:lvl2pPr marL="571500" indent="-457200">
              <a:buFont typeface="Arial" pitchFamily="34" charset="0"/>
              <a:buChar char="•"/>
              <a:defRPr b="0"/>
            </a:lvl2pPr>
            <a:lvl3pPr>
              <a:defRPr b="0"/>
            </a:lvl3pPr>
            <a:lvl4pPr marL="1146175" indent="-342900">
              <a:buFont typeface="Wingdings" panose="05000000000000000000" pitchFamily="2" charset="2"/>
              <a:buChar char="ü"/>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457200" y="533400"/>
            <a:ext cx="8229600" cy="640080"/>
          </a:xfrm>
          <a:prstGeom prst="rect">
            <a:avLst/>
          </a:prstGeom>
        </p:spPr>
        <p:txBody>
          <a:bodyPr/>
          <a:lstStyle>
            <a:lvl1pPr>
              <a:defRPr>
                <a:solidFill>
                  <a:schemeClr val="tx2"/>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340DB189-6B4D-4662-885F-FCC2167DB4C2}"/>
              </a:ext>
            </a:extLst>
          </p:cNvPr>
          <p:cNvSpPr>
            <a:spLocks noGrp="1"/>
          </p:cNvSpPr>
          <p:nvPr>
            <p:ph type="sldNum" sz="quarter" idx="10"/>
          </p:nvPr>
        </p:nvSpPr>
        <p:spPr/>
        <p:txBody>
          <a:bodyPr/>
          <a:lstStyle/>
          <a:p>
            <a:r>
              <a:rPr lang="en-US"/>
              <a:t>8-</a:t>
            </a:r>
            <a:fld id="{9F4F17EC-3751-4A57-9281-36AF2CD679EC}" type="slidenum">
              <a:rPr lang="en-US" smtClean="0"/>
              <a:pPr/>
              <a:t>‹#›</a:t>
            </a:fld>
            <a:endParaRPr lang="en-US" dirty="0"/>
          </a:p>
        </p:txBody>
      </p:sp>
    </p:spTree>
    <p:extLst>
      <p:ext uri="{BB962C8B-B14F-4D97-AF65-F5344CB8AC3E}">
        <p14:creationId xmlns:p14="http://schemas.microsoft.com/office/powerpoint/2010/main" val="86050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150" y="1862153"/>
            <a:ext cx="8536487" cy="1863748"/>
          </a:xfrm>
        </p:spPr>
        <p:txBody>
          <a:bodyPr anchor="b">
            <a:normAutofit/>
          </a:bodyPr>
          <a:lstStyle>
            <a:lvl1pPr algn="ctr">
              <a:lnSpc>
                <a:spcPct val="85000"/>
              </a:lnSpc>
              <a:defRPr sz="4000" spc="-5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15511" y="3856409"/>
            <a:ext cx="8534126" cy="754867"/>
          </a:xfrm>
        </p:spPr>
        <p:txBody>
          <a:bodyPr lIns="91440" rIns="91440">
            <a:normAutofit/>
          </a:bodyPr>
          <a:lstStyle>
            <a:lvl1pPr marL="0" indent="0" algn="ctr">
              <a:buNone/>
              <a:defRPr sz="2400" b="1" cap="none" spc="200" baseline="0">
                <a:solidFill>
                  <a:schemeClr val="accent3"/>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2" name="Picture 2">
            <a:extLst>
              <a:ext uri="{FF2B5EF4-FFF2-40B4-BE49-F238E27FC236}">
                <a16:creationId xmlns:a16="http://schemas.microsoft.com/office/drawing/2014/main" id="{590C290B-620B-438F-A69E-3237A2D096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6317" y="5416873"/>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60C0653-83B5-493E-B36C-08E78B9D1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1821" y="5640983"/>
            <a:ext cx="1136643" cy="759254"/>
          </a:xfrm>
          <a:prstGeom prst="rect">
            <a:avLst/>
          </a:prstGeom>
        </p:spPr>
      </p:pic>
      <p:pic>
        <p:nvPicPr>
          <p:cNvPr id="14" name="Picture 13">
            <a:extLst>
              <a:ext uri="{FF2B5EF4-FFF2-40B4-BE49-F238E27FC236}">
                <a16:creationId xmlns:a16="http://schemas.microsoft.com/office/drawing/2014/main" id="{74994E47-CF5A-4529-9852-AFA765115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1947" y="5825610"/>
            <a:ext cx="1658382" cy="390000"/>
          </a:xfrm>
          <a:prstGeom prst="rect">
            <a:avLst/>
          </a:prstGeom>
        </p:spPr>
      </p:pic>
    </p:spTree>
    <p:custDataLst>
      <p:tags r:id="rId1"/>
    </p:custDataLst>
    <p:extLst>
      <p:ext uri="{BB962C8B-B14F-4D97-AF65-F5344CB8AC3E}">
        <p14:creationId xmlns:p14="http://schemas.microsoft.com/office/powerpoint/2010/main" val="81575336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58434" y="2062570"/>
            <a:ext cx="4872624" cy="1863748"/>
          </a:xfrm>
        </p:spPr>
        <p:txBody>
          <a:bodyPr anchor="b">
            <a:normAutofit/>
          </a:bodyPr>
          <a:lstStyle>
            <a:lvl1pPr algn="ctr">
              <a:lnSpc>
                <a:spcPct val="85000"/>
              </a:lnSpc>
              <a:defRPr sz="4000" spc="-5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060794" y="4056826"/>
            <a:ext cx="4869923" cy="754867"/>
          </a:xfrm>
        </p:spPr>
        <p:txBody>
          <a:bodyPr lIns="91440" rIns="91440">
            <a:normAutofit/>
          </a:bodyPr>
          <a:lstStyle>
            <a:lvl1pPr marL="0" indent="0" algn="ctr">
              <a:buNone/>
              <a:defRPr sz="2400" b="1" cap="none" spc="200" baseline="0">
                <a:solidFill>
                  <a:schemeClr val="accent3"/>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11" name="Picture Placeholder 10">
            <a:extLst>
              <a:ext uri="{FF2B5EF4-FFF2-40B4-BE49-F238E27FC236}">
                <a16:creationId xmlns:a16="http://schemas.microsoft.com/office/drawing/2014/main" id="{556E2657-6E74-4A22-8C28-A8E0FE4F65D9}"/>
              </a:ext>
            </a:extLst>
          </p:cNvPr>
          <p:cNvSpPr>
            <a:spLocks noGrp="1"/>
          </p:cNvSpPr>
          <p:nvPr>
            <p:ph type="pic" sz="quarter" idx="13"/>
          </p:nvPr>
        </p:nvSpPr>
        <p:spPr>
          <a:xfrm>
            <a:off x="259665" y="921000"/>
            <a:ext cx="3381375" cy="4735513"/>
          </a:xfrm>
        </p:spPr>
        <p:txBody>
          <a:bodyPr/>
          <a:lstStyle/>
          <a:p>
            <a:r>
              <a:rPr lang="en-US"/>
              <a:t>Click icon to add picture</a:t>
            </a:r>
          </a:p>
        </p:txBody>
      </p:sp>
      <p:pic>
        <p:nvPicPr>
          <p:cNvPr id="12" name="Picture 2">
            <a:extLst>
              <a:ext uri="{FF2B5EF4-FFF2-40B4-BE49-F238E27FC236}">
                <a16:creationId xmlns:a16="http://schemas.microsoft.com/office/drawing/2014/main" id="{590C290B-620B-438F-A69E-3237A2D096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613" y="5292076"/>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60C0653-83B5-493E-B36C-08E78B9D1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117" y="5516186"/>
            <a:ext cx="1136643" cy="759254"/>
          </a:xfrm>
          <a:prstGeom prst="rect">
            <a:avLst/>
          </a:prstGeom>
        </p:spPr>
      </p:pic>
      <p:pic>
        <p:nvPicPr>
          <p:cNvPr id="14" name="Picture 13">
            <a:extLst>
              <a:ext uri="{FF2B5EF4-FFF2-40B4-BE49-F238E27FC236}">
                <a16:creationId xmlns:a16="http://schemas.microsoft.com/office/drawing/2014/main" id="{74994E47-CF5A-4529-9852-AFA765115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0243" y="5700813"/>
            <a:ext cx="1658382" cy="390000"/>
          </a:xfrm>
          <a:prstGeom prst="rect">
            <a:avLst/>
          </a:prstGeom>
        </p:spPr>
      </p:pic>
    </p:spTree>
    <p:custDataLst>
      <p:tags r:id="rId1"/>
    </p:custDataLst>
    <p:extLst>
      <p:ext uri="{BB962C8B-B14F-4D97-AF65-F5344CB8AC3E}">
        <p14:creationId xmlns:p14="http://schemas.microsoft.com/office/powerpoint/2010/main" val="213770128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r>
              <a:rPr lang="en-US" dirty="0"/>
              <a:t>1-</a:t>
            </a:r>
            <a:fld id="{1A9123A3-0271-4B8A-88D5-27E5ED042118}" type="slidenum">
              <a:rPr lang="en-US" smtClean="0"/>
              <a:pPr/>
              <a:t>‹#›</a:t>
            </a:fld>
            <a:endParaRPr lang="en-US" dirty="0"/>
          </a:p>
        </p:txBody>
      </p:sp>
    </p:spTree>
    <p:extLst>
      <p:ext uri="{BB962C8B-B14F-4D97-AF65-F5344CB8AC3E}">
        <p14:creationId xmlns:p14="http://schemas.microsoft.com/office/powerpoint/2010/main" val="389235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gn="ctr">
              <a:buNone/>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pPr>
              <a:defRPr/>
            </a:pPr>
            <a:r>
              <a:rPr lang="en-US"/>
              <a:t>1-</a:t>
            </a:r>
            <a:fld id="{DA88165B-7D3D-4EA8-A6DB-F48E3CEFC566}" type="slidenum">
              <a:rPr lang="en-US" smtClean="0"/>
              <a:pPr>
                <a:defRPr/>
              </a:pPr>
              <a:t>‹#›</a:t>
            </a:fld>
            <a:endParaRPr lang="en-US" dirty="0"/>
          </a:p>
        </p:txBody>
      </p:sp>
    </p:spTree>
    <p:extLst>
      <p:ext uri="{BB962C8B-B14F-4D97-AF65-F5344CB8AC3E}">
        <p14:creationId xmlns:p14="http://schemas.microsoft.com/office/powerpoint/2010/main" val="1795531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pPr>
              <a:defRPr/>
            </a:pPr>
            <a:r>
              <a:rPr lang="en-US"/>
              <a:t>1-</a:t>
            </a:r>
            <a:fld id="{5C12D4F4-8E4C-42F9-932B-9E81ADC6F5A0}" type="slidenum">
              <a:rPr lang="en-US" smtClean="0"/>
              <a:pPr>
                <a:defRPr/>
              </a:pPr>
              <a:t>‹#›</a:t>
            </a:fld>
            <a:endParaRPr lang="en-US" dirty="0"/>
          </a:p>
        </p:txBody>
      </p:sp>
    </p:spTree>
    <p:extLst>
      <p:ext uri="{BB962C8B-B14F-4D97-AF65-F5344CB8AC3E}">
        <p14:creationId xmlns:p14="http://schemas.microsoft.com/office/powerpoint/2010/main" val="7983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150" y="1862153"/>
            <a:ext cx="8536487" cy="1863748"/>
          </a:xfrm>
        </p:spPr>
        <p:txBody>
          <a:bodyPr anchor="b">
            <a:normAutofit/>
          </a:bodyPr>
          <a:lstStyle>
            <a:lvl1pPr algn="ctr">
              <a:lnSpc>
                <a:spcPct val="85000"/>
              </a:lnSpc>
              <a:defRPr sz="4000" spc="-5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15511" y="3856409"/>
            <a:ext cx="8534126" cy="754867"/>
          </a:xfrm>
        </p:spPr>
        <p:txBody>
          <a:bodyPr lIns="91440" rIns="91440">
            <a:normAutofit/>
          </a:bodyPr>
          <a:lstStyle>
            <a:lvl1pPr marL="0" indent="0" algn="ctr">
              <a:buNone/>
              <a:defRPr sz="2400" b="1" cap="none" spc="200" baseline="0">
                <a:solidFill>
                  <a:schemeClr val="accent3"/>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defRPr/>
            </a:pPr>
            <a:r>
              <a:rPr lang="en-US"/>
              <a:t>1-</a:t>
            </a:r>
            <a:fld id="{DA88165B-7D3D-4EA8-A6DB-F48E3CEFC566}" type="slidenum">
              <a:rPr lang="en-US" smtClean="0"/>
              <a:pPr>
                <a:defRPr/>
              </a:pPr>
              <a:t>‹#›</a:t>
            </a:fld>
            <a:endParaRPr lang="en-US" dirty="0"/>
          </a:p>
        </p:txBody>
      </p:sp>
    </p:spTree>
    <p:extLst>
      <p:ext uri="{BB962C8B-B14F-4D97-AF65-F5344CB8AC3E}">
        <p14:creationId xmlns:p14="http://schemas.microsoft.com/office/powerpoint/2010/main" val="165599676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78076"/>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09600" y="1676400"/>
            <a:ext cx="3810000" cy="2662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676400"/>
            <a:ext cx="3810000" cy="2662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pPr>
              <a:defRPr/>
            </a:pPr>
            <a:r>
              <a:rPr lang="en-US"/>
              <a:t>1-</a:t>
            </a:r>
            <a:fld id="{DA88165B-7D3D-4EA8-A6DB-F48E3CEFC566}"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512638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Content Placeholder 7"/>
          <p:cNvSpPr>
            <a:spLocks noGrp="1"/>
          </p:cNvSpPr>
          <p:nvPr>
            <p:ph sz="quarter" idx="1"/>
          </p:nvPr>
        </p:nvSpPr>
        <p:spPr>
          <a:xfrm>
            <a:off x="381000" y="1524000"/>
            <a:ext cx="8503920" cy="4572000"/>
          </a:xfrm>
          <a:prstGeom prst="rect">
            <a:avLst/>
          </a:prstGeom>
        </p:spPr>
        <p:txBody>
          <a:bodyPr/>
          <a:lstStyle>
            <a:lvl1pPr marL="290513" indent="-290513">
              <a:defRPr sz="2600" b="0"/>
            </a:lvl1pPr>
            <a:lvl2pPr>
              <a:defRPr sz="2400" b="0"/>
            </a:lvl2pPr>
            <a:lvl3pPr>
              <a:defRPr sz="2200" b="0"/>
            </a:lvl3pPr>
            <a:lvl4pPr>
              <a:defRPr b="0"/>
            </a:lvl4pPr>
            <a:lvl5pP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04800" y="533400"/>
            <a:ext cx="8534400" cy="762000"/>
          </a:xfrm>
          <a:prstGeom prst="rect">
            <a:avLst/>
          </a:prstGeom>
        </p:spPr>
        <p:txBody>
          <a:bodyPr/>
          <a:lstStyle/>
          <a:p>
            <a:r>
              <a:rPr lang="en-US"/>
              <a:t>Click to edit Master title style</a:t>
            </a:r>
          </a:p>
        </p:txBody>
      </p:sp>
      <p:sp>
        <p:nvSpPr>
          <p:cNvPr id="5" name="Slide Number Placeholder 21"/>
          <p:cNvSpPr>
            <a:spLocks noGrp="1"/>
          </p:cNvSpPr>
          <p:nvPr>
            <p:ph type="sldNum" sz="quarter" idx="10"/>
          </p:nvPr>
        </p:nvSpPr>
        <p:spPr/>
        <p:txBody>
          <a:bodyPr/>
          <a:lstStyle>
            <a:lvl1pPr algn="r">
              <a:defRPr sz="1200" b="1">
                <a:solidFill>
                  <a:schemeClr val="bg1"/>
                </a:solidFill>
              </a:defRPr>
            </a:lvl1pPr>
          </a:lstStyle>
          <a:p>
            <a:pPr>
              <a:defRPr/>
            </a:pPr>
            <a:r>
              <a:rPr lang="en-US" dirty="0"/>
              <a:t>16-</a:t>
            </a:r>
            <a:fld id="{48490D8A-E447-4798-A1E7-B7F7E94DB0A1}" type="slidenum">
              <a:rPr lang="en-US" smtClean="0"/>
              <a:pPr>
                <a:defRPr/>
              </a:pPr>
              <a:t>‹#›</a:t>
            </a:fld>
            <a:endParaRPr lang="en-US" dirty="0"/>
          </a:p>
        </p:txBody>
      </p:sp>
    </p:spTree>
    <p:custDataLst>
      <p:tags r:id="rId1"/>
    </p:custDataLst>
    <p:extLst>
      <p:ext uri="{BB962C8B-B14F-4D97-AF65-F5344CB8AC3E}">
        <p14:creationId xmlns:p14="http://schemas.microsoft.com/office/powerpoint/2010/main" val="964227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92240"/>
            <a:ext cx="914400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57200" y="457200"/>
            <a:ext cx="8229600" cy="9144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554480"/>
            <a:ext cx="82296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425344" y="6483782"/>
            <a:ext cx="1708296" cy="365125"/>
          </a:xfrm>
          <a:prstGeom prst="rect">
            <a:avLst/>
          </a:prstGeom>
        </p:spPr>
        <p:txBody>
          <a:bodyPr vert="horz" lIns="91440" tIns="45720" rIns="91440" bIns="45720" rtlCol="0" anchor="ctr"/>
          <a:lstStyle>
            <a:lvl1pPr algn="r">
              <a:defRPr sz="1400" spc="300">
                <a:solidFill>
                  <a:srgbClr val="FFFFFF"/>
                </a:solidFill>
                <a:latin typeface="Arial Narrow" panose="020B0606020202030204" pitchFamily="34" charset="0"/>
              </a:defRPr>
            </a:lvl1pPr>
          </a:lstStyle>
          <a:p>
            <a:pPr>
              <a:defRPr/>
            </a:pPr>
            <a:r>
              <a:rPr lang="en-US"/>
              <a:t>1-</a:t>
            </a:r>
            <a:fld id="{DA88165B-7D3D-4EA8-A6DB-F48E3CEFC566}" type="slidenum">
              <a:rPr lang="en-US" smtClean="0"/>
              <a:pPr>
                <a:defRPr/>
              </a:pPr>
              <a:t>‹#›</a:t>
            </a:fld>
            <a:endParaRPr lang="en-US" dirty="0"/>
          </a:p>
        </p:txBody>
      </p:sp>
      <p:sp>
        <p:nvSpPr>
          <p:cNvPr id="11" name="Rectangle 10">
            <a:extLst>
              <a:ext uri="{FF2B5EF4-FFF2-40B4-BE49-F238E27FC236}">
                <a16:creationId xmlns:a16="http://schemas.microsoft.com/office/drawing/2014/main" id="{DF0293CF-47CF-4360-A4CF-A4A8D772425E}"/>
              </a:ext>
            </a:extLst>
          </p:cNvPr>
          <p:cNvSpPr/>
          <p:nvPr/>
        </p:nvSpPr>
        <p:spPr>
          <a:xfrm>
            <a:off x="0" y="0"/>
            <a:ext cx="914400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258B5515-6603-4FF6-880A-DBCE1D8D5483}"/>
              </a:ext>
            </a:extLst>
          </p:cNvPr>
          <p:cNvSpPr txBox="1"/>
          <p:nvPr/>
        </p:nvSpPr>
        <p:spPr>
          <a:xfrm>
            <a:off x="72990" y="28991"/>
            <a:ext cx="8231037" cy="307777"/>
          </a:xfrm>
          <a:prstGeom prst="rect">
            <a:avLst/>
          </a:prstGeom>
          <a:noFill/>
        </p:spPr>
        <p:txBody>
          <a:bodyPr wrap="square" rtlCol="0">
            <a:spAutoFit/>
          </a:bodyPr>
          <a:lstStyle/>
          <a:p>
            <a:r>
              <a:rPr lang="en-US" sz="1400" spc="300" dirty="0">
                <a:solidFill>
                  <a:schemeClr val="bg1"/>
                </a:solidFill>
                <a:latin typeface="Arial Narrow" panose="020B0606020202030204" pitchFamily="34" charset="0"/>
              </a:rPr>
              <a:t>Session 28: Case Preparation and Testimony</a:t>
            </a:r>
          </a:p>
        </p:txBody>
      </p:sp>
      <p:pic>
        <p:nvPicPr>
          <p:cNvPr id="13" name="Picture 12">
            <a:extLst>
              <a:ext uri="{FF2B5EF4-FFF2-40B4-BE49-F238E27FC236}">
                <a16:creationId xmlns:a16="http://schemas.microsoft.com/office/drawing/2014/main" id="{76665B67-E349-4B33-8920-891BD60CF59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747248" y="30480"/>
            <a:ext cx="222126" cy="274320"/>
          </a:xfrm>
          <a:prstGeom prst="rect">
            <a:avLst/>
          </a:prstGeom>
        </p:spPr>
      </p:pic>
      <p:sp>
        <p:nvSpPr>
          <p:cNvPr id="4" name="TextBox 3">
            <a:extLst>
              <a:ext uri="{FF2B5EF4-FFF2-40B4-BE49-F238E27FC236}">
                <a16:creationId xmlns:a16="http://schemas.microsoft.com/office/drawing/2014/main" id="{3FB025A2-6565-48F6-AC3E-BA7323E4550E}"/>
              </a:ext>
            </a:extLst>
          </p:cNvPr>
          <p:cNvSpPr txBox="1"/>
          <p:nvPr userDrawn="1"/>
        </p:nvSpPr>
        <p:spPr>
          <a:xfrm>
            <a:off x="0" y="6515325"/>
            <a:ext cx="1708296" cy="338554"/>
          </a:xfrm>
          <a:prstGeom prst="rect">
            <a:avLst/>
          </a:prstGeom>
          <a:noFill/>
        </p:spPr>
        <p:txBody>
          <a:bodyPr wrap="square" rtlCol="0">
            <a:spAutoFit/>
          </a:bodyPr>
          <a:lstStyle/>
          <a:p>
            <a:r>
              <a:rPr lang="en-US" sz="1600" dirty="0">
                <a:solidFill>
                  <a:schemeClr val="bg1"/>
                </a:solidFill>
                <a:latin typeface="Arial Black" panose="020B0A04020102020204" pitchFamily="34" charset="0"/>
              </a:rPr>
              <a:t>DRE</a:t>
            </a:r>
          </a:p>
        </p:txBody>
      </p:sp>
    </p:spTree>
    <p:custDataLst>
      <p:tags r:id="rId13"/>
    </p:custDataLst>
    <p:extLst>
      <p:ext uri="{BB962C8B-B14F-4D97-AF65-F5344CB8AC3E}">
        <p14:creationId xmlns:p14="http://schemas.microsoft.com/office/powerpoint/2010/main" val="2532746143"/>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7" r:id="rId6"/>
    <p:sldLayoutId id="2147484358" r:id="rId7"/>
    <p:sldLayoutId id="2147484360" r:id="rId8"/>
    <p:sldLayoutId id="2147484361" r:id="rId9"/>
    <p:sldLayoutId id="2147484362" r:id="rId10"/>
    <p:sldLayoutId id="2147484363" r:id="rId11"/>
  </p:sldLayoutIdLst>
  <p:hf hdr="0" ftr="0" dt="0"/>
  <p:txStyles>
    <p:titleStyle>
      <a:lvl1pPr algn="ctr" defTabSz="914400" rtl="0" eaLnBrk="1" latinLnBrk="0" hangingPunct="1">
        <a:lnSpc>
          <a:spcPct val="85000"/>
        </a:lnSpc>
        <a:spcBef>
          <a:spcPct val="0"/>
        </a:spcBef>
        <a:buNone/>
        <a:defRPr sz="4000" b="1" kern="1200" spc="-50" baseline="0">
          <a:solidFill>
            <a:schemeClr val="tx2"/>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600" kern="1200">
          <a:solidFill>
            <a:schemeClr val="accent3"/>
          </a:solidFill>
          <a:latin typeface="+mn-lt"/>
          <a:ea typeface="+mn-ea"/>
          <a:cs typeface="+mn-cs"/>
        </a:defRPr>
      </a:lvl1pPr>
      <a:lvl2pPr marL="384048" indent="-182880" algn="l" defTabSz="914400" rtl="0" eaLnBrk="1" latinLnBrk="0" hangingPunct="1">
        <a:lnSpc>
          <a:spcPct val="90000"/>
        </a:lnSpc>
        <a:spcBef>
          <a:spcPts val="200"/>
        </a:spcBef>
        <a:spcAft>
          <a:spcPts val="400"/>
        </a:spcAft>
        <a:buClrTx/>
        <a:buFont typeface="Arial" panose="020B0604020202020204" pitchFamily="34" charset="0"/>
        <a:buChar char="•"/>
        <a:defRPr sz="2600" kern="1200">
          <a:solidFill>
            <a:schemeClr val="accent3"/>
          </a:solidFill>
          <a:latin typeface="+mn-lt"/>
          <a:ea typeface="+mn-ea"/>
          <a:cs typeface="+mn-cs"/>
        </a:defRPr>
      </a:lvl2pPr>
      <a:lvl3pPr marL="566928" indent="-182880" algn="l" defTabSz="914400" rtl="0" eaLnBrk="1" latinLnBrk="0" hangingPunct="1">
        <a:lnSpc>
          <a:spcPct val="90000"/>
        </a:lnSpc>
        <a:spcBef>
          <a:spcPts val="200"/>
        </a:spcBef>
        <a:spcAft>
          <a:spcPts val="400"/>
        </a:spcAft>
        <a:buClrTx/>
        <a:buFont typeface="Arial" panose="020B0604020202020204" pitchFamily="34" charset="0"/>
        <a:buChar char="–"/>
        <a:defRPr sz="2600" kern="1200">
          <a:solidFill>
            <a:schemeClr val="accent3"/>
          </a:solidFill>
          <a:latin typeface="+mn-lt"/>
          <a:ea typeface="+mn-ea"/>
          <a:cs typeface="+mn-cs"/>
        </a:defRPr>
      </a:lvl3pPr>
      <a:lvl4pPr marL="749808" indent="-182880" algn="l" defTabSz="914400" rtl="0" eaLnBrk="1" latinLnBrk="0" hangingPunct="1">
        <a:lnSpc>
          <a:spcPct val="90000"/>
        </a:lnSpc>
        <a:spcBef>
          <a:spcPts val="200"/>
        </a:spcBef>
        <a:spcAft>
          <a:spcPts val="400"/>
        </a:spcAft>
        <a:buClrTx/>
        <a:buFont typeface="Wingdings 2" panose="05020102010507070707" pitchFamily="18" charset="2"/>
        <a:buChar char="P"/>
        <a:defRPr sz="2600" kern="1200">
          <a:solidFill>
            <a:schemeClr val="accent3"/>
          </a:solidFill>
          <a:latin typeface="+mn-lt"/>
          <a:ea typeface="+mn-ea"/>
          <a:cs typeface="+mn-cs"/>
        </a:defRPr>
      </a:lvl4pPr>
      <a:lvl5pPr marL="932688" indent="-182880" algn="l" defTabSz="914400" rtl="0" eaLnBrk="1" latinLnBrk="0" hangingPunct="1">
        <a:lnSpc>
          <a:spcPct val="90000"/>
        </a:lnSpc>
        <a:spcBef>
          <a:spcPts val="200"/>
        </a:spcBef>
        <a:spcAft>
          <a:spcPts val="400"/>
        </a:spcAft>
        <a:buClrTx/>
        <a:buFont typeface="Calibri" pitchFamily="34" charset="0"/>
        <a:buChar char="◦"/>
        <a:defRPr sz="2600" kern="1200">
          <a:solidFill>
            <a:schemeClr val="accent3"/>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4805836" y="1913188"/>
            <a:ext cx="3556000" cy="854075"/>
          </a:xfrm>
        </p:spPr>
        <p:txBody>
          <a:bodyPr>
            <a:normAutofit/>
          </a:bodyPr>
          <a:lstStyle/>
          <a:p>
            <a:pPr algn="l"/>
            <a:r>
              <a:rPr lang="en-US" altLang="en-US" sz="3600" dirty="0"/>
              <a:t>Session 28 </a:t>
            </a:r>
          </a:p>
        </p:txBody>
      </p:sp>
      <p:sp>
        <p:nvSpPr>
          <p:cNvPr id="9219" name="Subtitle 2"/>
          <p:cNvSpPr txBox="1">
            <a:spLocks/>
          </p:cNvSpPr>
          <p:nvPr/>
        </p:nvSpPr>
        <p:spPr bwMode="auto">
          <a:xfrm>
            <a:off x="4721013" y="2850756"/>
            <a:ext cx="3676650" cy="1752600"/>
          </a:xfrm>
          <a:prstGeom prst="rect">
            <a:avLst/>
          </a:prstGeom>
          <a:noFill/>
          <a:ln w="9525">
            <a:noFill/>
            <a:miter lim="800000"/>
            <a:headEnd/>
            <a:tailEnd/>
          </a:ln>
        </p:spPr>
        <p:txBody>
          <a:bodyPr/>
          <a:lstStyle/>
          <a:p>
            <a:pPr>
              <a:defRPr/>
            </a:pPr>
            <a:r>
              <a:rPr lang="en-US" sz="3200" b="1" dirty="0">
                <a:solidFill>
                  <a:schemeClr val="accent3"/>
                </a:solidFill>
                <a:latin typeface="+mj-lt"/>
              </a:rPr>
              <a:t>Case Preparation </a:t>
            </a:r>
          </a:p>
          <a:p>
            <a:pPr>
              <a:defRPr/>
            </a:pPr>
            <a:r>
              <a:rPr lang="en-US" sz="3200" b="1" dirty="0">
                <a:solidFill>
                  <a:schemeClr val="accent3"/>
                </a:solidFill>
                <a:latin typeface="+mj-lt"/>
              </a:rPr>
              <a:t>and Testimony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18" y="1808186"/>
            <a:ext cx="3986914" cy="2659241"/>
          </a:xfrm>
          <a:prstGeom prst="rect">
            <a:avLst/>
          </a:prstGeom>
        </p:spPr>
      </p:pic>
      <p:grpSp>
        <p:nvGrpSpPr>
          <p:cNvPr id="8" name="Group 7">
            <a:extLst>
              <a:ext uri="{FF2B5EF4-FFF2-40B4-BE49-F238E27FC236}">
                <a16:creationId xmlns:a16="http://schemas.microsoft.com/office/drawing/2014/main" id="{4AC49CA0-7FB2-4C43-9952-DC6AD7E221F2}"/>
              </a:ext>
            </a:extLst>
          </p:cNvPr>
          <p:cNvGrpSpPr/>
          <p:nvPr/>
        </p:nvGrpSpPr>
        <p:grpSpPr>
          <a:xfrm>
            <a:off x="2461085" y="5380755"/>
            <a:ext cx="4221830" cy="1066909"/>
            <a:chOff x="4826437" y="5380755"/>
            <a:chExt cx="4221830" cy="1066909"/>
          </a:xfrm>
        </p:grpSpPr>
        <p:pic>
          <p:nvPicPr>
            <p:cNvPr id="12" name="Picture 2">
              <a:extLst>
                <a:ext uri="{FF2B5EF4-FFF2-40B4-BE49-F238E27FC236}">
                  <a16:creationId xmlns:a16="http://schemas.microsoft.com/office/drawing/2014/main" id="{7DC6A320-C187-4A07-BF86-111DB72044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6212" y="5380755"/>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FDBB3064-6C34-4271-BB5B-B80A29DF88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1624" y="5534582"/>
              <a:ext cx="1136643" cy="759254"/>
            </a:xfrm>
            <a:prstGeom prst="rect">
              <a:avLst/>
            </a:prstGeom>
          </p:spPr>
        </p:pic>
        <p:pic>
          <p:nvPicPr>
            <p:cNvPr id="14" name="Picture 13">
              <a:extLst>
                <a:ext uri="{FF2B5EF4-FFF2-40B4-BE49-F238E27FC236}">
                  <a16:creationId xmlns:a16="http://schemas.microsoft.com/office/drawing/2014/main" id="{301F44EA-B314-491E-B312-3D921C372E8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826437" y="5685609"/>
              <a:ext cx="1143390" cy="457200"/>
            </a:xfrm>
            <a:prstGeom prst="rect">
              <a:avLst/>
            </a:prstGeom>
          </p:spPr>
        </p:pic>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935B4-B9B1-E77A-7665-0D4F7493B4DC}"/>
              </a:ext>
            </a:extLst>
          </p:cNvPr>
          <p:cNvSpPr>
            <a:spLocks noGrp="1"/>
          </p:cNvSpPr>
          <p:nvPr>
            <p:ph type="title"/>
          </p:nvPr>
        </p:nvSpPr>
        <p:spPr>
          <a:xfrm>
            <a:off x="457200" y="457200"/>
            <a:ext cx="8229600" cy="739978"/>
          </a:xfrm>
        </p:spPr>
        <p:txBody>
          <a:bodyPr>
            <a:normAutofit/>
          </a:bodyPr>
          <a:lstStyle/>
          <a:p>
            <a:r>
              <a:rPr lang="en-US" sz="3200" dirty="0"/>
              <a:t>McDaniel v. CXS Transp., 955 S.W.2d 257</a:t>
            </a:r>
          </a:p>
        </p:txBody>
      </p:sp>
      <p:sp>
        <p:nvSpPr>
          <p:cNvPr id="3" name="Content Placeholder 2">
            <a:extLst>
              <a:ext uri="{FF2B5EF4-FFF2-40B4-BE49-F238E27FC236}">
                <a16:creationId xmlns:a16="http://schemas.microsoft.com/office/drawing/2014/main" id="{4C0EC2D7-2E54-1760-8682-35F9F572AA5B}"/>
              </a:ext>
            </a:extLst>
          </p:cNvPr>
          <p:cNvSpPr>
            <a:spLocks noGrp="1"/>
          </p:cNvSpPr>
          <p:nvPr>
            <p:ph idx="1"/>
          </p:nvPr>
        </p:nvSpPr>
        <p:spPr/>
        <p:txBody>
          <a:bodyPr/>
          <a:lstStyle/>
          <a:p>
            <a:pPr lvl="0">
              <a:buClrTx/>
              <a:buFont typeface="Wingdings" panose="05000000000000000000" pitchFamily="2" charset="2"/>
              <a:buChar char="§"/>
            </a:pPr>
            <a:r>
              <a:rPr lang="en-US" sz="2400" b="1" dirty="0">
                <a:solidFill>
                  <a:srgbClr val="000000"/>
                </a:solidFill>
                <a:cs typeface="Calibri" panose="020F0502020204030204" pitchFamily="34" charset="0"/>
              </a:rPr>
              <a:t>Whether scientific evidence has been tested </a:t>
            </a:r>
            <a:r>
              <a:rPr lang="en-US" sz="2400" b="1" u="sng" dirty="0">
                <a:solidFill>
                  <a:srgbClr val="000000"/>
                </a:solidFill>
                <a:cs typeface="Calibri" panose="020F0502020204030204" pitchFamily="34" charset="0"/>
              </a:rPr>
              <a:t>and the methodology with which it has been tested</a:t>
            </a:r>
            <a:endParaRPr lang="en-US" sz="2400" u="sng" dirty="0">
              <a:solidFill>
                <a:srgbClr val="000000"/>
              </a:solidFill>
              <a:cs typeface="Calibri" panose="020F0502020204030204" pitchFamily="34" charset="0"/>
            </a:endParaRPr>
          </a:p>
          <a:p>
            <a:pPr lvl="0">
              <a:buClrTx/>
              <a:buFont typeface="Wingdings" panose="05000000000000000000" pitchFamily="2" charset="2"/>
              <a:buChar char="§"/>
            </a:pPr>
            <a:r>
              <a:rPr lang="en-US" sz="2400" b="1" dirty="0">
                <a:solidFill>
                  <a:srgbClr val="000000"/>
                </a:solidFill>
                <a:cs typeface="Calibri" panose="020F0502020204030204" pitchFamily="34" charset="0"/>
              </a:rPr>
              <a:t>Whether the evidence has been subjected to peer review and publication (validation studies)</a:t>
            </a:r>
            <a:endParaRPr lang="en-US" sz="2400" dirty="0">
              <a:solidFill>
                <a:srgbClr val="000000"/>
              </a:solidFill>
              <a:cs typeface="Calibri" panose="020F0502020204030204" pitchFamily="34" charset="0"/>
            </a:endParaRPr>
          </a:p>
          <a:p>
            <a:pPr lvl="0">
              <a:buClrTx/>
              <a:buFont typeface="Wingdings" panose="05000000000000000000" pitchFamily="2" charset="2"/>
              <a:buChar char="§"/>
            </a:pPr>
            <a:r>
              <a:rPr lang="en-US" sz="2400" b="1" dirty="0">
                <a:solidFill>
                  <a:srgbClr val="000000"/>
                </a:solidFill>
                <a:cs typeface="Calibri" panose="020F0502020204030204" pitchFamily="34" charset="0"/>
              </a:rPr>
              <a:t>Whether the potential rate of error is known</a:t>
            </a:r>
            <a:endParaRPr lang="en-US" sz="2400" dirty="0">
              <a:solidFill>
                <a:srgbClr val="000000"/>
              </a:solidFill>
              <a:cs typeface="Calibri" panose="020F0502020204030204" pitchFamily="34" charset="0"/>
            </a:endParaRPr>
          </a:p>
          <a:p>
            <a:pPr lvl="0">
              <a:buClrTx/>
              <a:buFont typeface="Wingdings" panose="05000000000000000000" pitchFamily="2" charset="2"/>
              <a:buChar char="§"/>
            </a:pPr>
            <a:r>
              <a:rPr lang="en-US" sz="2400" b="1" dirty="0">
                <a:solidFill>
                  <a:srgbClr val="000000"/>
                </a:solidFill>
                <a:cs typeface="Calibri" panose="020F0502020204030204" pitchFamily="34" charset="0"/>
              </a:rPr>
              <a:t>Whether the evidence is generally accepted in the scientific community, and</a:t>
            </a:r>
            <a:endParaRPr lang="en-US" sz="2400" dirty="0">
              <a:solidFill>
                <a:srgbClr val="000000"/>
              </a:solidFill>
              <a:cs typeface="Calibri" panose="020F0502020204030204" pitchFamily="34" charset="0"/>
            </a:endParaRPr>
          </a:p>
          <a:p>
            <a:pPr lvl="0">
              <a:buClrTx/>
              <a:buFont typeface="Wingdings" panose="05000000000000000000" pitchFamily="2" charset="2"/>
              <a:buChar char="§"/>
            </a:pPr>
            <a:r>
              <a:rPr lang="en-US" sz="2400" b="1" u="sng" dirty="0">
                <a:solidFill>
                  <a:srgbClr val="000000"/>
                </a:solidFill>
                <a:cs typeface="Calibri" panose="020F0502020204030204" pitchFamily="34" charset="0"/>
              </a:rPr>
              <a:t>Whether the expert’s research in the field has been conducted independent of litigation</a:t>
            </a:r>
            <a:endParaRPr lang="en-US" sz="2400" u="sng" dirty="0">
              <a:solidFill>
                <a:srgbClr val="000000"/>
              </a:solidFill>
              <a:cs typeface="Calibri" panose="020F0502020204030204" pitchFamily="34" charset="0"/>
            </a:endParaRPr>
          </a:p>
          <a:p>
            <a:pPr lvl="0">
              <a:buClrTx/>
              <a:buFont typeface="Wingdings" panose="05000000000000000000" pitchFamily="2" charset="2"/>
              <a:buChar char="§"/>
            </a:pPr>
            <a:r>
              <a:rPr lang="en-US" sz="2400" u="sng" dirty="0">
                <a:solidFill>
                  <a:srgbClr val="000000"/>
                </a:solidFill>
                <a:cs typeface="Calibri" panose="020F0502020204030204" pitchFamily="34" charset="0"/>
              </a:rPr>
              <a:t>Underlined wording is added to the Daubert factors</a:t>
            </a:r>
            <a:endParaRPr lang="en-US" sz="2400" dirty="0">
              <a:solidFill>
                <a:srgbClr val="000000"/>
              </a:solidFill>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182255DC-783C-CFB3-6C39-0CA929B6D497}"/>
              </a:ext>
            </a:extLst>
          </p:cNvPr>
          <p:cNvSpPr>
            <a:spLocks noGrp="1"/>
          </p:cNvSpPr>
          <p:nvPr>
            <p:ph type="sldNum" sz="quarter" idx="12"/>
          </p:nvPr>
        </p:nvSpPr>
        <p:spPr/>
        <p:txBody>
          <a:bodyPr/>
          <a:lstStyle/>
          <a:p>
            <a:r>
              <a:rPr lang="en-US"/>
              <a:t>1-</a:t>
            </a:r>
            <a:fld id="{1A9123A3-0271-4B8A-88D5-27E5ED042118}" type="slidenum">
              <a:rPr lang="en-US" smtClean="0"/>
              <a:pPr/>
              <a:t>10</a:t>
            </a:fld>
            <a:endParaRPr lang="en-US" dirty="0"/>
          </a:p>
        </p:txBody>
      </p:sp>
    </p:spTree>
    <p:extLst>
      <p:ext uri="{BB962C8B-B14F-4D97-AF65-F5344CB8AC3E}">
        <p14:creationId xmlns:p14="http://schemas.microsoft.com/office/powerpoint/2010/main" val="1682547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20EF-A6D4-D5F9-3F59-9033A1417868}"/>
              </a:ext>
            </a:extLst>
          </p:cNvPr>
          <p:cNvSpPr>
            <a:spLocks noGrp="1"/>
          </p:cNvSpPr>
          <p:nvPr>
            <p:ph type="title"/>
          </p:nvPr>
        </p:nvSpPr>
        <p:spPr/>
        <p:txBody>
          <a:bodyPr/>
          <a:lstStyle/>
          <a:p>
            <a:r>
              <a:rPr lang="en-US" dirty="0"/>
              <a:t>1) Testing and Methodology</a:t>
            </a:r>
          </a:p>
        </p:txBody>
      </p:sp>
      <p:sp>
        <p:nvSpPr>
          <p:cNvPr id="3" name="Content Placeholder 2">
            <a:extLst>
              <a:ext uri="{FF2B5EF4-FFF2-40B4-BE49-F238E27FC236}">
                <a16:creationId xmlns:a16="http://schemas.microsoft.com/office/drawing/2014/main" id="{667FB7E8-3B15-7E04-2E2B-F6B8CCBAFF94}"/>
              </a:ext>
            </a:extLst>
          </p:cNvPr>
          <p:cNvSpPr>
            <a:spLocks noGrp="1"/>
          </p:cNvSpPr>
          <p:nvPr>
            <p:ph idx="1"/>
          </p:nvPr>
        </p:nvSpPr>
        <p:spPr/>
        <p:txBody>
          <a:bodyPr>
            <a:normAutofit fontScale="92500" lnSpcReduction="20000"/>
          </a:bodyPr>
          <a:lstStyle/>
          <a:p>
            <a:pPr marL="0" indent="0" defTabSz="457207">
              <a:lnSpc>
                <a:spcPct val="110000"/>
              </a:lnSpc>
              <a:buClr>
                <a:schemeClr val="bg2">
                  <a:lumMod val="40000"/>
                  <a:lumOff val="60000"/>
                </a:schemeClr>
              </a:buClr>
              <a:buNone/>
              <a:defRPr/>
            </a:pPr>
            <a:r>
              <a:rPr lang="en-US" dirty="0">
                <a:solidFill>
                  <a:srgbClr val="000000"/>
                </a:solidFill>
                <a:cs typeface="Calibri" panose="020F0502020204030204" pitchFamily="34" charset="0"/>
              </a:rPr>
              <a:t>1) Whether scientific evidence has been tested and the methodology with which it has been tested</a:t>
            </a:r>
          </a:p>
          <a:p>
            <a:pPr marL="514350" indent="-514350" defTabSz="457207">
              <a:lnSpc>
                <a:spcPct val="110000"/>
              </a:lnSpc>
              <a:buClr>
                <a:schemeClr val="bg2">
                  <a:lumMod val="40000"/>
                  <a:lumOff val="60000"/>
                </a:schemeClr>
              </a:buClr>
              <a:buFont typeface="Wingdings 3" panose="05040102010807070707" pitchFamily="18" charset="2"/>
              <a:buAutoNum type="arabicParenR"/>
              <a:defRPr/>
            </a:pPr>
            <a:endParaRPr lang="en-US" dirty="0">
              <a:solidFill>
                <a:srgbClr val="000000"/>
              </a:solidFill>
              <a:cs typeface="Calibri" panose="020F0502020204030204" pitchFamily="34" charset="0"/>
            </a:endParaRPr>
          </a:p>
          <a:p>
            <a:pPr marL="0" indent="0" defTabSz="457207">
              <a:lnSpc>
                <a:spcPct val="110000"/>
              </a:lnSpc>
              <a:buClr>
                <a:schemeClr val="bg2">
                  <a:lumMod val="40000"/>
                  <a:lumOff val="60000"/>
                </a:schemeClr>
              </a:buClr>
              <a:buNone/>
              <a:defRPr/>
            </a:pPr>
            <a:r>
              <a:rPr lang="en-US" dirty="0">
                <a:solidFill>
                  <a:srgbClr val="000000"/>
                </a:solidFill>
                <a:cs typeface="Calibri" panose="020F0502020204030204" pitchFamily="34" charset="0"/>
              </a:rPr>
              <a:t>ANSWSER : NHTSA &amp; IACP have analyzed the validity and reliability of the DEC program through their own funded studies as well as independent studies. These studies confirm that the DEC program has been rigorously tested and is highly accurate in predicting impairment. Also, the DEC program has been proven to be reliably performed by law enforcement officers who have completed DEC training.</a:t>
            </a:r>
          </a:p>
          <a:p>
            <a:pPr marL="0" indent="0" defTabSz="457207">
              <a:lnSpc>
                <a:spcPct val="110000"/>
              </a:lnSpc>
              <a:buClr>
                <a:schemeClr val="bg2">
                  <a:lumMod val="40000"/>
                  <a:lumOff val="60000"/>
                </a:schemeClr>
              </a:buClr>
              <a:buNone/>
              <a:defRPr/>
            </a:pPr>
            <a:r>
              <a:rPr lang="en-US" dirty="0">
                <a:solidFill>
                  <a:srgbClr val="000000"/>
                </a:solidFill>
                <a:cs typeface="Calibri" panose="020F0502020204030204" pitchFamily="34" charset="0"/>
              </a:rPr>
              <a:t>(LAPD/NTSHA and John Hopkins Univ. studies)</a:t>
            </a:r>
          </a:p>
          <a:p>
            <a:endParaRPr lang="en-US" dirty="0"/>
          </a:p>
        </p:txBody>
      </p:sp>
      <p:sp>
        <p:nvSpPr>
          <p:cNvPr id="4" name="Slide Number Placeholder 3">
            <a:extLst>
              <a:ext uri="{FF2B5EF4-FFF2-40B4-BE49-F238E27FC236}">
                <a16:creationId xmlns:a16="http://schemas.microsoft.com/office/drawing/2014/main" id="{A4BCAB45-8D68-2EFC-A6B7-72D0B6392BEA}"/>
              </a:ext>
            </a:extLst>
          </p:cNvPr>
          <p:cNvSpPr>
            <a:spLocks noGrp="1"/>
          </p:cNvSpPr>
          <p:nvPr>
            <p:ph type="sldNum" sz="quarter" idx="12"/>
          </p:nvPr>
        </p:nvSpPr>
        <p:spPr/>
        <p:txBody>
          <a:bodyPr/>
          <a:lstStyle/>
          <a:p>
            <a:r>
              <a:rPr lang="en-US"/>
              <a:t>1-</a:t>
            </a:r>
            <a:fld id="{1A9123A3-0271-4B8A-88D5-27E5ED042118}" type="slidenum">
              <a:rPr lang="en-US" smtClean="0"/>
              <a:pPr/>
              <a:t>11</a:t>
            </a:fld>
            <a:endParaRPr lang="en-US" dirty="0"/>
          </a:p>
        </p:txBody>
      </p:sp>
    </p:spTree>
    <p:extLst>
      <p:ext uri="{BB962C8B-B14F-4D97-AF65-F5344CB8AC3E}">
        <p14:creationId xmlns:p14="http://schemas.microsoft.com/office/powerpoint/2010/main" val="2678500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8E6FC-8A35-80F1-1934-DC16CA5E86C9}"/>
              </a:ext>
            </a:extLst>
          </p:cNvPr>
          <p:cNvSpPr>
            <a:spLocks noGrp="1"/>
          </p:cNvSpPr>
          <p:nvPr>
            <p:ph type="title"/>
          </p:nvPr>
        </p:nvSpPr>
        <p:spPr/>
        <p:txBody>
          <a:bodyPr/>
          <a:lstStyle/>
          <a:p>
            <a:r>
              <a:rPr lang="en-US" dirty="0">
                <a:solidFill>
                  <a:srgbClr val="002060"/>
                </a:solidFill>
                <a:latin typeface="Times New Roman" panose="02020603050405020304" pitchFamily="18" charset="0"/>
                <a:cs typeface="Times New Roman" panose="02020603050405020304" pitchFamily="18" charset="0"/>
              </a:rPr>
              <a:t>Validation Studies</a:t>
            </a:r>
            <a:endParaRPr lang="en-US" dirty="0">
              <a:solidFill>
                <a:srgbClr val="002060"/>
              </a:solidFill>
            </a:endParaRPr>
          </a:p>
        </p:txBody>
      </p:sp>
      <p:sp>
        <p:nvSpPr>
          <p:cNvPr id="3" name="Content Placeholder 2">
            <a:extLst>
              <a:ext uri="{FF2B5EF4-FFF2-40B4-BE49-F238E27FC236}">
                <a16:creationId xmlns:a16="http://schemas.microsoft.com/office/drawing/2014/main" id="{32A5D5F3-F7FC-36AF-616E-9F4B9D345BEB}"/>
              </a:ext>
            </a:extLst>
          </p:cNvPr>
          <p:cNvSpPr>
            <a:spLocks noGrp="1"/>
          </p:cNvSpPr>
          <p:nvPr>
            <p:ph idx="1"/>
          </p:nvPr>
        </p:nvSpPr>
        <p:spPr/>
        <p:txBody>
          <a:bodyPr>
            <a:normAutofit fontScale="92500" lnSpcReduction="10000"/>
          </a:bodyPr>
          <a:lstStyle/>
          <a:p>
            <a:r>
              <a:rPr lang="en-US" sz="2800" b="1" u="sng" dirty="0">
                <a:solidFill>
                  <a:srgbClr val="000000"/>
                </a:solidFill>
                <a:cs typeface="Calibri" panose="020F0502020204030204" pitchFamily="34" charset="0"/>
              </a:rPr>
              <a:t>Identify Types of Drug Intoxication: Laboratory Evaluation of a Subject Examination Procedure</a:t>
            </a:r>
            <a:r>
              <a:rPr lang="en-US" sz="2800" dirty="0">
                <a:solidFill>
                  <a:srgbClr val="000000"/>
                </a:solidFill>
                <a:cs typeface="Calibri" panose="020F0502020204030204" pitchFamily="34" charset="0"/>
              </a:rPr>
              <a:t>, May 1984 Final Report. George E. Bigelow, Ph.D. et. al Behavioral Pharmacology Research Unit, Department of Psychiatry and Behavioral Sciences by the U.S. Department of Transportation’s NHTSA and National Institute of Drug Abuse  NHTSA, Pub. No. DOT HS 806 753 (1985) (Known as the “John Hopkins” study)</a:t>
            </a:r>
          </a:p>
          <a:p>
            <a:r>
              <a:rPr lang="en-US" sz="2800" b="1" u="sng" dirty="0">
                <a:solidFill>
                  <a:srgbClr val="000000"/>
                </a:solidFill>
                <a:cs typeface="Calibri" panose="020F0502020204030204" pitchFamily="34" charset="0"/>
              </a:rPr>
              <a:t>Field Evaluation of the Los Angeles Police Department Drug Detection Procedure</a:t>
            </a:r>
            <a:r>
              <a:rPr lang="en-US" sz="2800" dirty="0">
                <a:solidFill>
                  <a:srgbClr val="000000"/>
                </a:solidFill>
                <a:cs typeface="Calibri" panose="020F0502020204030204" pitchFamily="34" charset="0"/>
              </a:rPr>
              <a:t>, February 1986, DOT HS 807 012, A NHTSA Report, National Highway Traffic Safety Association  Richard P. Compton</a:t>
            </a:r>
          </a:p>
          <a:p>
            <a:endParaRPr lang="en-US" dirty="0"/>
          </a:p>
        </p:txBody>
      </p:sp>
      <p:sp>
        <p:nvSpPr>
          <p:cNvPr id="4" name="Slide Number Placeholder 3">
            <a:extLst>
              <a:ext uri="{FF2B5EF4-FFF2-40B4-BE49-F238E27FC236}">
                <a16:creationId xmlns:a16="http://schemas.microsoft.com/office/drawing/2014/main" id="{3F233B1A-98EF-E463-9421-116994972E49}"/>
              </a:ext>
            </a:extLst>
          </p:cNvPr>
          <p:cNvSpPr>
            <a:spLocks noGrp="1"/>
          </p:cNvSpPr>
          <p:nvPr>
            <p:ph type="sldNum" sz="quarter" idx="12"/>
          </p:nvPr>
        </p:nvSpPr>
        <p:spPr/>
        <p:txBody>
          <a:bodyPr/>
          <a:lstStyle/>
          <a:p>
            <a:r>
              <a:rPr lang="en-US"/>
              <a:t>1-</a:t>
            </a:r>
            <a:fld id="{1A9123A3-0271-4B8A-88D5-27E5ED042118}" type="slidenum">
              <a:rPr lang="en-US" smtClean="0"/>
              <a:pPr/>
              <a:t>12</a:t>
            </a:fld>
            <a:endParaRPr lang="en-US" dirty="0"/>
          </a:p>
        </p:txBody>
      </p:sp>
    </p:spTree>
    <p:extLst>
      <p:ext uri="{BB962C8B-B14F-4D97-AF65-F5344CB8AC3E}">
        <p14:creationId xmlns:p14="http://schemas.microsoft.com/office/powerpoint/2010/main" val="73901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5C88-D275-4917-743E-DC1C8F1198F3}"/>
              </a:ext>
            </a:extLst>
          </p:cNvPr>
          <p:cNvSpPr>
            <a:spLocks noGrp="1"/>
          </p:cNvSpPr>
          <p:nvPr>
            <p:ph type="title"/>
          </p:nvPr>
        </p:nvSpPr>
        <p:spPr/>
        <p:txBody>
          <a:bodyPr>
            <a:normAutofit/>
          </a:bodyPr>
          <a:lstStyle/>
          <a:p>
            <a:r>
              <a:rPr lang="en-US" sz="4000" dirty="0">
                <a:solidFill>
                  <a:srgbClr val="002060"/>
                </a:solidFill>
                <a:latin typeface="Times New Roman" panose="02020603050405020304" pitchFamily="18" charset="0"/>
                <a:cs typeface="Times New Roman" panose="02020603050405020304" pitchFamily="18" charset="0"/>
              </a:rPr>
              <a:t>Other Validation Studies</a:t>
            </a:r>
            <a:endParaRPr lang="en-US" dirty="0">
              <a:solidFill>
                <a:srgbClr val="002060"/>
              </a:solidFill>
            </a:endParaRPr>
          </a:p>
        </p:txBody>
      </p:sp>
      <p:sp>
        <p:nvSpPr>
          <p:cNvPr id="3" name="Content Placeholder 2">
            <a:extLst>
              <a:ext uri="{FF2B5EF4-FFF2-40B4-BE49-F238E27FC236}">
                <a16:creationId xmlns:a16="http://schemas.microsoft.com/office/drawing/2014/main" id="{C387F303-7960-015C-FDE1-C27A97E4526C}"/>
              </a:ext>
            </a:extLst>
          </p:cNvPr>
          <p:cNvSpPr>
            <a:spLocks noGrp="1"/>
          </p:cNvSpPr>
          <p:nvPr>
            <p:ph idx="1"/>
          </p:nvPr>
        </p:nvSpPr>
        <p:spPr/>
        <p:txBody>
          <a:bodyPr>
            <a:normAutofit fontScale="92500" lnSpcReduction="10000"/>
          </a:bodyPr>
          <a:lstStyle/>
          <a:p>
            <a:r>
              <a:rPr lang="en-US" altLang="en-US" sz="2800" u="sng" dirty="0">
                <a:solidFill>
                  <a:srgbClr val="000000"/>
                </a:solidFill>
                <a:cs typeface="Calibri" panose="020F0502020204030204" pitchFamily="34" charset="0"/>
              </a:rPr>
              <a:t>Drug Recognition Expert (DRE) Validation Study</a:t>
            </a:r>
            <a:r>
              <a:rPr lang="en-US" altLang="en-US" sz="2800" dirty="0">
                <a:solidFill>
                  <a:srgbClr val="000000"/>
                </a:solidFill>
                <a:cs typeface="Calibri" panose="020F0502020204030204" pitchFamily="34" charset="0"/>
              </a:rPr>
              <a:t>. (Burns, M. and Adler, E.V.) (1994) Final Report, E0072023, Governor's Office of Highway Safety, State of Arizona)</a:t>
            </a:r>
          </a:p>
          <a:p>
            <a:r>
              <a:rPr lang="en-US" sz="2800" dirty="0">
                <a:solidFill>
                  <a:srgbClr val="000000"/>
                </a:solidFill>
                <a:cs typeface="Calibri" panose="020F0502020204030204" pitchFamily="34" charset="0"/>
              </a:rPr>
              <a:t>Field Study involving 484 DUI arrested Participants; 62 DRE Evaluators from Phoenix PD; 4 Drug categories involved (Marijuana, Depressants, Stimulants, and Narcotic Analgesics)</a:t>
            </a:r>
          </a:p>
          <a:p>
            <a:r>
              <a:rPr lang="en-US" sz="2800" dirty="0">
                <a:solidFill>
                  <a:srgbClr val="000000"/>
                </a:solidFill>
                <a:cs typeface="Calibri" panose="020F0502020204030204" pitchFamily="34" charset="0"/>
              </a:rPr>
              <a:t>Results: Marijuana 90%: Depressants 96%; Stimulants 92% Narcotic Analgesics 94.5%; Overall 91% Correct</a:t>
            </a:r>
          </a:p>
          <a:p>
            <a:r>
              <a:rPr lang="en-US" altLang="en-US" sz="2800" dirty="0">
                <a:solidFill>
                  <a:srgbClr val="000000"/>
                </a:solidFill>
                <a:cs typeface="Calibri" panose="020F0502020204030204" pitchFamily="34" charset="0"/>
              </a:rPr>
              <a:t>The DRE program is a valid method for identifying and classifying drug-impaired drivers</a:t>
            </a:r>
          </a:p>
          <a:p>
            <a:endParaRPr lang="en-US" dirty="0"/>
          </a:p>
        </p:txBody>
      </p:sp>
      <p:sp>
        <p:nvSpPr>
          <p:cNvPr id="4" name="Slide Number Placeholder 3">
            <a:extLst>
              <a:ext uri="{FF2B5EF4-FFF2-40B4-BE49-F238E27FC236}">
                <a16:creationId xmlns:a16="http://schemas.microsoft.com/office/drawing/2014/main" id="{96324B3D-0C2F-D3E2-EAF1-D4FDC0F303DC}"/>
              </a:ext>
            </a:extLst>
          </p:cNvPr>
          <p:cNvSpPr>
            <a:spLocks noGrp="1"/>
          </p:cNvSpPr>
          <p:nvPr>
            <p:ph type="sldNum" sz="quarter" idx="12"/>
          </p:nvPr>
        </p:nvSpPr>
        <p:spPr/>
        <p:txBody>
          <a:bodyPr/>
          <a:lstStyle/>
          <a:p>
            <a:r>
              <a:rPr lang="en-US"/>
              <a:t>1-</a:t>
            </a:r>
            <a:fld id="{1A9123A3-0271-4B8A-88D5-27E5ED042118}" type="slidenum">
              <a:rPr lang="en-US" smtClean="0"/>
              <a:pPr/>
              <a:t>13</a:t>
            </a:fld>
            <a:endParaRPr lang="en-US" dirty="0"/>
          </a:p>
        </p:txBody>
      </p:sp>
    </p:spTree>
    <p:extLst>
      <p:ext uri="{BB962C8B-B14F-4D97-AF65-F5344CB8AC3E}">
        <p14:creationId xmlns:p14="http://schemas.microsoft.com/office/powerpoint/2010/main" val="1695407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5C88-D275-4917-743E-DC1C8F1198F3}"/>
              </a:ext>
            </a:extLst>
          </p:cNvPr>
          <p:cNvSpPr>
            <a:spLocks noGrp="1"/>
          </p:cNvSpPr>
          <p:nvPr>
            <p:ph type="title"/>
          </p:nvPr>
        </p:nvSpPr>
        <p:spPr/>
        <p:txBody>
          <a:bodyPr>
            <a:normAutofit/>
          </a:bodyPr>
          <a:lstStyle/>
          <a:p>
            <a:r>
              <a:rPr lang="en-US" sz="4000" dirty="0">
                <a:solidFill>
                  <a:srgbClr val="002060"/>
                </a:solidFill>
                <a:latin typeface="Times New Roman" panose="02020603050405020304" pitchFamily="18" charset="0"/>
                <a:cs typeface="Times New Roman" panose="02020603050405020304" pitchFamily="18" charset="0"/>
              </a:rPr>
              <a:t>Other Validation Studies</a:t>
            </a:r>
            <a:endParaRPr lang="en-US" dirty="0">
              <a:solidFill>
                <a:srgbClr val="002060"/>
              </a:solidFill>
            </a:endParaRPr>
          </a:p>
        </p:txBody>
      </p:sp>
      <p:sp>
        <p:nvSpPr>
          <p:cNvPr id="3" name="Content Placeholder 2">
            <a:extLst>
              <a:ext uri="{FF2B5EF4-FFF2-40B4-BE49-F238E27FC236}">
                <a16:creationId xmlns:a16="http://schemas.microsoft.com/office/drawing/2014/main" id="{C387F303-7960-015C-FDE1-C27A97E4526C}"/>
              </a:ext>
            </a:extLst>
          </p:cNvPr>
          <p:cNvSpPr>
            <a:spLocks noGrp="1"/>
          </p:cNvSpPr>
          <p:nvPr>
            <p:ph idx="1"/>
          </p:nvPr>
        </p:nvSpPr>
        <p:spPr/>
        <p:txBody>
          <a:bodyPr>
            <a:normAutofit fontScale="85000" lnSpcReduction="20000"/>
          </a:bodyPr>
          <a:lstStyle/>
          <a:p>
            <a:r>
              <a:rPr lang="en-US" sz="2800" u="sng" dirty="0">
                <a:solidFill>
                  <a:srgbClr val="000000"/>
                </a:solidFill>
                <a:cs typeface="Calibri" panose="020F0502020204030204" pitchFamily="34" charset="0"/>
              </a:rPr>
              <a:t>An examination of the validity of the standardized field sobriety test in detecting drug impairment using data from the drug evaluation and classification program</a:t>
            </a:r>
            <a:r>
              <a:rPr lang="en-US" sz="2800" dirty="0">
                <a:solidFill>
                  <a:srgbClr val="000000"/>
                </a:solidFill>
                <a:cs typeface="Calibri" panose="020F0502020204030204" pitchFamily="34" charset="0"/>
              </a:rPr>
              <a:t>,</a:t>
            </a:r>
            <a:r>
              <a:rPr lang="en-US" sz="2800" u="sng" dirty="0">
                <a:solidFill>
                  <a:srgbClr val="000000"/>
                </a:solidFill>
                <a:cs typeface="Calibri" panose="020F0502020204030204" pitchFamily="34" charset="0"/>
              </a:rPr>
              <a:t> </a:t>
            </a:r>
            <a:r>
              <a:rPr lang="en-US" sz="2800" dirty="0">
                <a:solidFill>
                  <a:srgbClr val="000000"/>
                </a:solidFill>
                <a:cs typeface="Calibri" panose="020F0502020204030204" pitchFamily="34" charset="0"/>
              </a:rPr>
              <a:t>A. Porath-Waller, D. </a:t>
            </a:r>
            <a:r>
              <a:rPr lang="en-US" sz="2800" dirty="0" err="1">
                <a:solidFill>
                  <a:srgbClr val="000000"/>
                </a:solidFill>
                <a:cs typeface="Calibri" panose="020F0502020204030204" pitchFamily="34" charset="0"/>
              </a:rPr>
              <a:t>Beirness</a:t>
            </a:r>
            <a:r>
              <a:rPr lang="en-US" sz="2800" dirty="0">
                <a:solidFill>
                  <a:srgbClr val="000000"/>
                </a:solidFill>
                <a:cs typeface="Calibri" panose="020F0502020204030204" pitchFamily="34" charset="0"/>
              </a:rPr>
              <a:t> (2013) </a:t>
            </a:r>
          </a:p>
          <a:p>
            <a:r>
              <a:rPr lang="en-US" sz="2800" dirty="0">
                <a:solidFill>
                  <a:srgbClr val="000000"/>
                </a:solidFill>
                <a:cs typeface="Calibri" panose="020F0502020204030204" pitchFamily="34" charset="0"/>
              </a:rPr>
              <a:t>Field Study involving 2,142 DEC evaluations from Canada; only DREs involved from 1995 - 2009; 5 single-drug, categories were involved (Stimulants (S), Depressants (D), Cannabis (C), Narcotic Analgesics (NA) and No Drugs (ND)</a:t>
            </a:r>
          </a:p>
          <a:p>
            <a:r>
              <a:rPr lang="en-US" sz="2800" dirty="0">
                <a:solidFill>
                  <a:srgbClr val="000000"/>
                </a:solidFill>
                <a:cs typeface="Calibri" panose="020F0502020204030204" pitchFamily="34" charset="0"/>
              </a:rPr>
              <a:t>Results: HGN: S 94.6%, and D 70%; OLS: S 59.9%, C 55.4%, and NA 10.6%; WAT: S 72.2%, C 39.7%, D 9% and NA 3.5%; Overall 95% Correct and all Non-Drug participants were correctly identified</a:t>
            </a:r>
          </a:p>
          <a:p>
            <a:r>
              <a:rPr lang="en-US" altLang="en-US" sz="2800" dirty="0">
                <a:solidFill>
                  <a:srgbClr val="000000"/>
                </a:solidFill>
                <a:cs typeface="Calibri" panose="020F0502020204030204" pitchFamily="34" charset="0"/>
              </a:rPr>
              <a:t>The SFSTs are valid screening tools for identifying and classifying all drug-impaired drivers</a:t>
            </a:r>
          </a:p>
          <a:p>
            <a:endParaRPr lang="en-US" dirty="0"/>
          </a:p>
        </p:txBody>
      </p:sp>
      <p:sp>
        <p:nvSpPr>
          <p:cNvPr id="4" name="Slide Number Placeholder 3">
            <a:extLst>
              <a:ext uri="{FF2B5EF4-FFF2-40B4-BE49-F238E27FC236}">
                <a16:creationId xmlns:a16="http://schemas.microsoft.com/office/drawing/2014/main" id="{96324B3D-0C2F-D3E2-EAF1-D4FDC0F303DC}"/>
              </a:ext>
            </a:extLst>
          </p:cNvPr>
          <p:cNvSpPr>
            <a:spLocks noGrp="1"/>
          </p:cNvSpPr>
          <p:nvPr>
            <p:ph type="sldNum" sz="quarter" idx="12"/>
          </p:nvPr>
        </p:nvSpPr>
        <p:spPr/>
        <p:txBody>
          <a:bodyPr/>
          <a:lstStyle/>
          <a:p>
            <a:r>
              <a:rPr lang="en-US"/>
              <a:t>1-</a:t>
            </a:r>
            <a:fld id="{1A9123A3-0271-4B8A-88D5-27E5ED042118}" type="slidenum">
              <a:rPr lang="en-US" smtClean="0"/>
              <a:pPr/>
              <a:t>14</a:t>
            </a:fld>
            <a:endParaRPr lang="en-US" dirty="0"/>
          </a:p>
        </p:txBody>
      </p:sp>
    </p:spTree>
    <p:extLst>
      <p:ext uri="{BB962C8B-B14F-4D97-AF65-F5344CB8AC3E}">
        <p14:creationId xmlns:p14="http://schemas.microsoft.com/office/powerpoint/2010/main" val="3504759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5C88-D275-4917-743E-DC1C8F1198F3}"/>
              </a:ext>
            </a:extLst>
          </p:cNvPr>
          <p:cNvSpPr>
            <a:spLocks noGrp="1"/>
          </p:cNvSpPr>
          <p:nvPr>
            <p:ph type="title"/>
          </p:nvPr>
        </p:nvSpPr>
        <p:spPr/>
        <p:txBody>
          <a:bodyPr>
            <a:normAutofit/>
          </a:bodyPr>
          <a:lstStyle/>
          <a:p>
            <a:r>
              <a:rPr lang="en-US" sz="4000" dirty="0">
                <a:solidFill>
                  <a:srgbClr val="002060"/>
                </a:solidFill>
                <a:latin typeface="Times New Roman" panose="02020603050405020304" pitchFamily="18" charset="0"/>
                <a:cs typeface="Times New Roman" panose="02020603050405020304" pitchFamily="18" charset="0"/>
              </a:rPr>
              <a:t>Other Validation Studies</a:t>
            </a:r>
            <a:endParaRPr lang="en-US" dirty="0">
              <a:solidFill>
                <a:srgbClr val="002060"/>
              </a:solidFill>
            </a:endParaRPr>
          </a:p>
        </p:txBody>
      </p:sp>
      <p:sp>
        <p:nvSpPr>
          <p:cNvPr id="3" name="Content Placeholder 2">
            <a:extLst>
              <a:ext uri="{FF2B5EF4-FFF2-40B4-BE49-F238E27FC236}">
                <a16:creationId xmlns:a16="http://schemas.microsoft.com/office/drawing/2014/main" id="{C387F303-7960-015C-FDE1-C27A97E4526C}"/>
              </a:ext>
            </a:extLst>
          </p:cNvPr>
          <p:cNvSpPr>
            <a:spLocks noGrp="1"/>
          </p:cNvSpPr>
          <p:nvPr>
            <p:ph idx="1"/>
          </p:nvPr>
        </p:nvSpPr>
        <p:spPr/>
        <p:txBody>
          <a:bodyPr>
            <a:normAutofit fontScale="77500" lnSpcReduction="20000"/>
          </a:bodyPr>
          <a:lstStyle/>
          <a:p>
            <a:r>
              <a:rPr lang="en-US" sz="2800" u="sng" dirty="0">
                <a:solidFill>
                  <a:srgbClr val="000000"/>
                </a:solidFill>
                <a:cs typeface="Calibri" panose="020F0502020204030204" pitchFamily="34" charset="0"/>
              </a:rPr>
              <a:t>Drug recognition expert examination characteristics of cannabis impairment</a:t>
            </a:r>
            <a:r>
              <a:rPr lang="en-US" sz="2800" dirty="0">
                <a:solidFill>
                  <a:srgbClr val="000000"/>
                </a:solidFill>
                <a:cs typeface="Calibri" panose="020F0502020204030204" pitchFamily="34" charset="0"/>
              </a:rPr>
              <a:t>,</a:t>
            </a:r>
            <a:r>
              <a:rPr lang="en-US" sz="2800" u="sng" dirty="0">
                <a:solidFill>
                  <a:srgbClr val="000000"/>
                </a:solidFill>
                <a:cs typeface="Calibri" panose="020F0502020204030204" pitchFamily="34" charset="0"/>
              </a:rPr>
              <a:t> </a:t>
            </a:r>
            <a:r>
              <a:rPr lang="en-US" sz="2800" dirty="0">
                <a:solidFill>
                  <a:srgbClr val="000000"/>
                </a:solidFill>
                <a:cs typeface="Calibri" panose="020F0502020204030204" pitchFamily="34" charset="0"/>
              </a:rPr>
              <a:t>Hartman R., Richman J., Hayes C., Huestis M., (2016) (The 302 study)</a:t>
            </a:r>
          </a:p>
          <a:p>
            <a:r>
              <a:rPr lang="en-US" sz="2800" dirty="0">
                <a:solidFill>
                  <a:srgbClr val="000000"/>
                </a:solidFill>
                <a:cs typeface="Calibri" panose="020F0502020204030204" pitchFamily="34" charset="0"/>
              </a:rPr>
              <a:t>Field Study involving 302 Marijuana impaired Participants (DRE cases collected from 2009 to 2014 from 9 U.S. States) and Lab Comparison involving 302 Non-impaired Participants; </a:t>
            </a:r>
          </a:p>
          <a:p>
            <a:r>
              <a:rPr lang="en-US" sz="2800" dirty="0">
                <a:solidFill>
                  <a:srgbClr val="000000"/>
                </a:solidFill>
                <a:cs typeface="Calibri" panose="020F0502020204030204" pitchFamily="34" charset="0"/>
              </a:rPr>
              <a:t>DEC program was found reliable in determining cannabis impairment</a:t>
            </a:r>
          </a:p>
          <a:p>
            <a:r>
              <a:rPr lang="en-US" sz="2800" dirty="0">
                <a:solidFill>
                  <a:srgbClr val="000000"/>
                </a:solidFill>
                <a:cs typeface="Calibri" panose="020F0502020204030204" pitchFamily="34" charset="0"/>
              </a:rPr>
              <a:t>The most reliable DEC metrics are: At least 3 Finger-to-Nose misses; Eyelid Tremors during Modified Romberg (or HGN); Swaying during One-Leg-Stand; at least 2 indicators on Walk-and-Turn; Rebound Dilation; Lack of Convergence; Elevated Pulse; and Dilated Pupils  </a:t>
            </a:r>
          </a:p>
          <a:p>
            <a:r>
              <a:rPr lang="en-US" sz="2800" dirty="0">
                <a:solidFill>
                  <a:srgbClr val="000000"/>
                </a:solidFill>
                <a:cs typeface="Calibri" panose="020F0502020204030204" pitchFamily="34" charset="0"/>
              </a:rPr>
              <a:t>Results: 96.7% correct when at least 2 of the 4 above tests have the stated indicators present   </a:t>
            </a:r>
            <a:endParaRPr lang="en-US" altLang="en-US" sz="2800" dirty="0">
              <a:solidFill>
                <a:srgbClr val="000000"/>
              </a:solidFill>
              <a:cs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96324B3D-0C2F-D3E2-EAF1-D4FDC0F303DC}"/>
              </a:ext>
            </a:extLst>
          </p:cNvPr>
          <p:cNvSpPr>
            <a:spLocks noGrp="1"/>
          </p:cNvSpPr>
          <p:nvPr>
            <p:ph type="sldNum" sz="quarter" idx="12"/>
          </p:nvPr>
        </p:nvSpPr>
        <p:spPr/>
        <p:txBody>
          <a:bodyPr/>
          <a:lstStyle/>
          <a:p>
            <a:r>
              <a:rPr lang="en-US"/>
              <a:t>1-</a:t>
            </a:r>
            <a:fld id="{1A9123A3-0271-4B8A-88D5-27E5ED042118}" type="slidenum">
              <a:rPr lang="en-US" smtClean="0"/>
              <a:pPr/>
              <a:t>15</a:t>
            </a:fld>
            <a:endParaRPr lang="en-US" dirty="0"/>
          </a:p>
        </p:txBody>
      </p:sp>
    </p:spTree>
    <p:extLst>
      <p:ext uri="{BB962C8B-B14F-4D97-AF65-F5344CB8AC3E}">
        <p14:creationId xmlns:p14="http://schemas.microsoft.com/office/powerpoint/2010/main" val="1171049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5C88-D275-4917-743E-DC1C8F1198F3}"/>
              </a:ext>
            </a:extLst>
          </p:cNvPr>
          <p:cNvSpPr>
            <a:spLocks noGrp="1"/>
          </p:cNvSpPr>
          <p:nvPr>
            <p:ph type="title"/>
          </p:nvPr>
        </p:nvSpPr>
        <p:spPr/>
        <p:txBody>
          <a:bodyPr>
            <a:normAutofit/>
          </a:bodyPr>
          <a:lstStyle/>
          <a:p>
            <a:r>
              <a:rPr lang="en-US" sz="4000" dirty="0">
                <a:solidFill>
                  <a:srgbClr val="002060"/>
                </a:solidFill>
                <a:latin typeface="Times New Roman" panose="02020603050405020304" pitchFamily="18" charset="0"/>
                <a:cs typeface="Times New Roman" panose="02020603050405020304" pitchFamily="18" charset="0"/>
              </a:rPr>
              <a:t>Other Validation Studies</a:t>
            </a:r>
            <a:endParaRPr lang="en-US" dirty="0">
              <a:solidFill>
                <a:srgbClr val="002060"/>
              </a:solidFill>
            </a:endParaRPr>
          </a:p>
        </p:txBody>
      </p:sp>
      <p:sp>
        <p:nvSpPr>
          <p:cNvPr id="3" name="Content Placeholder 2">
            <a:extLst>
              <a:ext uri="{FF2B5EF4-FFF2-40B4-BE49-F238E27FC236}">
                <a16:creationId xmlns:a16="http://schemas.microsoft.com/office/drawing/2014/main" id="{C387F303-7960-015C-FDE1-C27A97E4526C}"/>
              </a:ext>
            </a:extLst>
          </p:cNvPr>
          <p:cNvSpPr>
            <a:spLocks noGrp="1"/>
          </p:cNvSpPr>
          <p:nvPr>
            <p:ph idx="1"/>
          </p:nvPr>
        </p:nvSpPr>
        <p:spPr/>
        <p:txBody>
          <a:bodyPr>
            <a:normAutofit fontScale="85000" lnSpcReduction="10000"/>
          </a:bodyPr>
          <a:lstStyle/>
          <a:p>
            <a:pPr marL="0" indent="0">
              <a:buNone/>
            </a:pPr>
            <a:r>
              <a:rPr lang="en-US" sz="2800" b="1" u="sng" dirty="0">
                <a:solidFill>
                  <a:srgbClr val="000000"/>
                </a:solidFill>
                <a:cs typeface="Calibri" panose="020F0502020204030204" pitchFamily="34" charset="0"/>
              </a:rPr>
              <a:t>Cannabis Effects on Driving Skills</a:t>
            </a:r>
            <a:r>
              <a:rPr lang="en-US" sz="2800" b="1" dirty="0">
                <a:solidFill>
                  <a:srgbClr val="000000"/>
                </a:solidFill>
                <a:cs typeface="Calibri" panose="020F0502020204030204" pitchFamily="34" charset="0"/>
              </a:rPr>
              <a:t>, Hartman R., Huestis M., (2013) </a:t>
            </a:r>
            <a:br>
              <a:rPr lang="en-US" sz="2800" b="1" dirty="0">
                <a:solidFill>
                  <a:srgbClr val="000000"/>
                </a:solidFill>
                <a:cs typeface="Calibri" panose="020F0502020204030204" pitchFamily="34" charset="0"/>
              </a:rPr>
            </a:br>
            <a:br>
              <a:rPr lang="en-US" sz="2800" b="1" dirty="0">
                <a:solidFill>
                  <a:srgbClr val="000000"/>
                </a:solidFill>
                <a:cs typeface="Calibri" panose="020F0502020204030204" pitchFamily="34" charset="0"/>
              </a:rPr>
            </a:br>
            <a:r>
              <a:rPr lang="en-US" sz="2800" dirty="0">
                <a:solidFill>
                  <a:srgbClr val="000000"/>
                </a:solidFill>
                <a:ea typeface="+mn-lt"/>
                <a:cs typeface="Calibri" panose="020F0502020204030204" pitchFamily="34" charset="0"/>
              </a:rPr>
              <a:t>1. Cannabis smoking increases lane weaving and impaired cognitive function. Critical-tracking tests, reaction times, divided-attention tasks, and lane-position variability</a:t>
            </a:r>
            <a:r>
              <a:rPr lang="en-US" sz="2800" i="1" dirty="0">
                <a:solidFill>
                  <a:srgbClr val="000000"/>
                </a:solidFill>
                <a:ea typeface="+mn-lt"/>
                <a:cs typeface="Calibri" panose="020F0502020204030204" pitchFamily="34" charset="0"/>
              </a:rPr>
              <a:t> </a:t>
            </a:r>
            <a:r>
              <a:rPr lang="en-US" sz="2800" dirty="0">
                <a:solidFill>
                  <a:srgbClr val="000000"/>
                </a:solidFill>
                <a:ea typeface="+mn-lt"/>
                <a:cs typeface="Calibri" panose="020F0502020204030204" pitchFamily="34" charset="0"/>
              </a:rPr>
              <a:t>all show cannabis-induced impairment</a:t>
            </a:r>
            <a:br>
              <a:rPr lang="en-US" sz="2800" dirty="0">
                <a:solidFill>
                  <a:srgbClr val="000000"/>
                </a:solidFill>
                <a:ea typeface="+mn-lt"/>
                <a:cs typeface="Calibri" panose="020F0502020204030204" pitchFamily="34" charset="0"/>
              </a:rPr>
            </a:br>
            <a:r>
              <a:rPr lang="en-US" sz="2800" dirty="0">
                <a:solidFill>
                  <a:srgbClr val="000000"/>
                </a:solidFill>
                <a:ea typeface="+mn-lt"/>
                <a:cs typeface="Calibri" panose="020F0502020204030204" pitchFamily="34" charset="0"/>
              </a:rPr>
              <a:t>2. Combining cannabis with alcohol enhances impairment, especially lane weaving</a:t>
            </a:r>
            <a:br>
              <a:rPr lang="en-US" sz="2800" dirty="0">
                <a:solidFill>
                  <a:srgbClr val="000000"/>
                </a:solidFill>
                <a:ea typeface="+mn-lt"/>
                <a:cs typeface="Calibri" panose="020F0502020204030204" pitchFamily="34" charset="0"/>
              </a:rPr>
            </a:br>
            <a:r>
              <a:rPr lang="en-US" sz="2800" dirty="0">
                <a:solidFill>
                  <a:srgbClr val="000000"/>
                </a:solidFill>
                <a:ea typeface="+mn-lt"/>
                <a:cs typeface="Calibri" panose="020F0502020204030204" pitchFamily="34" charset="0"/>
              </a:rPr>
              <a:t>3. Evidence suggests recent smoking and/or blood THC concentrations 2–5 ng/mL are associated with </a:t>
            </a:r>
            <a:r>
              <a:rPr lang="en-US" sz="2800" u="sng" dirty="0">
                <a:solidFill>
                  <a:srgbClr val="000000"/>
                </a:solidFill>
                <a:ea typeface="+mn-lt"/>
                <a:cs typeface="Calibri" panose="020F0502020204030204" pitchFamily="34" charset="0"/>
              </a:rPr>
              <a:t>substantial</a:t>
            </a:r>
            <a:r>
              <a:rPr lang="en-US" sz="2800" dirty="0">
                <a:solidFill>
                  <a:srgbClr val="000000"/>
                </a:solidFill>
                <a:ea typeface="+mn-lt"/>
                <a:cs typeface="Calibri" panose="020F0502020204030204" pitchFamily="34" charset="0"/>
              </a:rPr>
              <a:t> driving impairment, particularly in occasional smokers</a:t>
            </a:r>
            <a:br>
              <a:rPr lang="en-US" sz="2800" dirty="0">
                <a:solidFill>
                  <a:srgbClr val="000000"/>
                </a:solidFill>
                <a:ea typeface="+mn-lt"/>
                <a:cs typeface="Calibri" panose="020F0502020204030204" pitchFamily="34" charset="0"/>
              </a:rPr>
            </a:br>
            <a:r>
              <a:rPr lang="en-US" sz="2800" dirty="0">
                <a:solidFill>
                  <a:srgbClr val="000000"/>
                </a:solidFill>
                <a:ea typeface="+mn-lt"/>
                <a:cs typeface="Calibri" panose="020F0502020204030204" pitchFamily="34" charset="0"/>
              </a:rPr>
              <a:t>4. Cannabis effects include alterations in reaction time (RT), perception, short-term memory, attention, motor skills, tracking, and skilled activities</a:t>
            </a:r>
            <a:endParaRPr lang="en-US" sz="2800" dirty="0">
              <a:solidFill>
                <a:srgbClr val="000000"/>
              </a:solidFill>
              <a:cs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96324B3D-0C2F-D3E2-EAF1-D4FDC0F303DC}"/>
              </a:ext>
            </a:extLst>
          </p:cNvPr>
          <p:cNvSpPr>
            <a:spLocks noGrp="1"/>
          </p:cNvSpPr>
          <p:nvPr>
            <p:ph type="sldNum" sz="quarter" idx="12"/>
          </p:nvPr>
        </p:nvSpPr>
        <p:spPr/>
        <p:txBody>
          <a:bodyPr/>
          <a:lstStyle/>
          <a:p>
            <a:r>
              <a:rPr lang="en-US"/>
              <a:t>1-</a:t>
            </a:r>
            <a:fld id="{1A9123A3-0271-4B8A-88D5-27E5ED042118}" type="slidenum">
              <a:rPr lang="en-US" smtClean="0"/>
              <a:pPr/>
              <a:t>16</a:t>
            </a:fld>
            <a:endParaRPr lang="en-US" dirty="0"/>
          </a:p>
        </p:txBody>
      </p:sp>
    </p:spTree>
    <p:extLst>
      <p:ext uri="{BB962C8B-B14F-4D97-AF65-F5344CB8AC3E}">
        <p14:creationId xmlns:p14="http://schemas.microsoft.com/office/powerpoint/2010/main" val="2669166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2D25-80BC-215B-9573-96655748E5E1}"/>
              </a:ext>
            </a:extLst>
          </p:cNvPr>
          <p:cNvSpPr>
            <a:spLocks noGrp="1"/>
          </p:cNvSpPr>
          <p:nvPr>
            <p:ph type="title"/>
          </p:nvPr>
        </p:nvSpPr>
        <p:spPr/>
        <p:txBody>
          <a:bodyPr/>
          <a:lstStyle/>
          <a:p>
            <a:r>
              <a:rPr lang="en-US" dirty="0"/>
              <a:t>2) Publication</a:t>
            </a:r>
          </a:p>
        </p:txBody>
      </p:sp>
      <p:sp>
        <p:nvSpPr>
          <p:cNvPr id="3" name="Content Placeholder 2">
            <a:extLst>
              <a:ext uri="{FF2B5EF4-FFF2-40B4-BE49-F238E27FC236}">
                <a16:creationId xmlns:a16="http://schemas.microsoft.com/office/drawing/2014/main" id="{098494DF-019E-C06D-DAE4-38CD02FBE8A3}"/>
              </a:ext>
            </a:extLst>
          </p:cNvPr>
          <p:cNvSpPr>
            <a:spLocks noGrp="1"/>
          </p:cNvSpPr>
          <p:nvPr>
            <p:ph idx="1"/>
          </p:nvPr>
        </p:nvSpPr>
        <p:spPr/>
        <p:txBody>
          <a:bodyPr/>
          <a:lstStyle/>
          <a:p>
            <a:pPr marL="0" indent="0" defTabSz="457207">
              <a:buClr>
                <a:schemeClr val="bg2">
                  <a:lumMod val="40000"/>
                  <a:lumOff val="60000"/>
                </a:schemeClr>
              </a:buClr>
              <a:buNone/>
              <a:defRPr/>
            </a:pPr>
            <a:r>
              <a:rPr lang="en-US" altLang="en-US" sz="2800" dirty="0">
                <a:solidFill>
                  <a:srgbClr val="000000"/>
                </a:solidFill>
                <a:ea typeface="ＭＳ Ｐゴシック" panose="020B0600070205080204" pitchFamily="34" charset="-128"/>
                <a:cs typeface="Calibri" panose="020F0502020204030204" pitchFamily="34" charset="0"/>
              </a:rPr>
              <a:t>2) Whether the evidence has been subjected to peer review or publication</a:t>
            </a:r>
          </a:p>
          <a:p>
            <a:pPr marL="0" indent="0" defTabSz="457207">
              <a:buClr>
                <a:schemeClr val="bg2">
                  <a:lumMod val="40000"/>
                  <a:lumOff val="60000"/>
                </a:schemeClr>
              </a:buClr>
              <a:buNone/>
              <a:defRPr/>
            </a:pPr>
            <a:endParaRPr lang="en-US" altLang="en-US" sz="2800" dirty="0">
              <a:solidFill>
                <a:srgbClr val="000000"/>
              </a:solidFill>
              <a:ea typeface="ＭＳ Ｐゴシック" panose="020B0600070205080204" pitchFamily="34" charset="-128"/>
              <a:cs typeface="Calibri" panose="020F0502020204030204" pitchFamily="34" charset="0"/>
            </a:endParaRPr>
          </a:p>
          <a:p>
            <a:pPr marL="0" indent="0" defTabSz="457207">
              <a:buClr>
                <a:schemeClr val="bg2">
                  <a:lumMod val="40000"/>
                  <a:lumOff val="60000"/>
                </a:schemeClr>
              </a:buClr>
              <a:buNone/>
              <a:defRPr/>
            </a:pPr>
            <a:r>
              <a:rPr lang="en-US" altLang="en-US" sz="2800" dirty="0">
                <a:solidFill>
                  <a:srgbClr val="000000"/>
                </a:solidFill>
                <a:ea typeface="ＭＳ Ｐゴシック" panose="020B0600070205080204" pitchFamily="34" charset="-128"/>
                <a:cs typeface="Calibri" panose="020F0502020204030204" pitchFamily="34" charset="0"/>
              </a:rPr>
              <a:t>ANSWER: Many peer review articles and publications indicate that the DEC program is a valid, accurate and reliable test for drug impairment.</a:t>
            </a:r>
          </a:p>
          <a:p>
            <a:pPr marL="0" indent="0" defTabSz="457207">
              <a:buClr>
                <a:schemeClr val="bg2">
                  <a:lumMod val="40000"/>
                  <a:lumOff val="60000"/>
                </a:schemeClr>
              </a:buClr>
              <a:buNone/>
              <a:defRPr/>
            </a:pPr>
            <a:r>
              <a:rPr lang="en-US" altLang="en-US" sz="2800" dirty="0">
                <a:solidFill>
                  <a:srgbClr val="000000"/>
                </a:solidFill>
                <a:ea typeface="ＭＳ Ｐゴシック" panose="020B0600070205080204" pitchFamily="34" charset="-128"/>
                <a:cs typeface="Calibri" panose="020F0502020204030204" pitchFamily="34" charset="0"/>
              </a:rPr>
              <a:t>(See validation studies)</a:t>
            </a:r>
          </a:p>
          <a:p>
            <a:endParaRPr lang="en-US" dirty="0"/>
          </a:p>
        </p:txBody>
      </p:sp>
      <p:sp>
        <p:nvSpPr>
          <p:cNvPr id="4" name="Slide Number Placeholder 3">
            <a:extLst>
              <a:ext uri="{FF2B5EF4-FFF2-40B4-BE49-F238E27FC236}">
                <a16:creationId xmlns:a16="http://schemas.microsoft.com/office/drawing/2014/main" id="{26B04F3C-8421-9091-BF19-EC0B805843BF}"/>
              </a:ext>
            </a:extLst>
          </p:cNvPr>
          <p:cNvSpPr>
            <a:spLocks noGrp="1"/>
          </p:cNvSpPr>
          <p:nvPr>
            <p:ph type="sldNum" sz="quarter" idx="12"/>
          </p:nvPr>
        </p:nvSpPr>
        <p:spPr/>
        <p:txBody>
          <a:bodyPr/>
          <a:lstStyle/>
          <a:p>
            <a:r>
              <a:rPr lang="en-US"/>
              <a:t>1-</a:t>
            </a:r>
            <a:fld id="{1A9123A3-0271-4B8A-88D5-27E5ED042118}" type="slidenum">
              <a:rPr lang="en-US" smtClean="0"/>
              <a:pPr/>
              <a:t>17</a:t>
            </a:fld>
            <a:endParaRPr lang="en-US" dirty="0"/>
          </a:p>
        </p:txBody>
      </p:sp>
    </p:spTree>
    <p:extLst>
      <p:ext uri="{BB962C8B-B14F-4D97-AF65-F5344CB8AC3E}">
        <p14:creationId xmlns:p14="http://schemas.microsoft.com/office/powerpoint/2010/main" val="236950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5D86-6237-3610-A364-D0558AB3857D}"/>
              </a:ext>
            </a:extLst>
          </p:cNvPr>
          <p:cNvSpPr>
            <a:spLocks noGrp="1"/>
          </p:cNvSpPr>
          <p:nvPr>
            <p:ph type="title"/>
          </p:nvPr>
        </p:nvSpPr>
        <p:spPr/>
        <p:txBody>
          <a:bodyPr/>
          <a:lstStyle/>
          <a:p>
            <a:r>
              <a:rPr lang="en-US" altLang="en-US" dirty="0">
                <a:solidFill>
                  <a:srgbClr val="002060"/>
                </a:solidFill>
                <a:latin typeface="Times New Roman" panose="02020603050405020304" pitchFamily="18" charset="0"/>
                <a:ea typeface="ＭＳ Ｐゴシック" panose="020B0600070205080204" pitchFamily="34" charset="-128"/>
                <a:cs typeface="Times New Roman" panose="02020603050405020304" pitchFamily="18" charset="0"/>
              </a:rPr>
              <a:t>3) Error Rate</a:t>
            </a:r>
            <a:endParaRPr lang="en-US" dirty="0">
              <a:solidFill>
                <a:srgbClr val="002060"/>
              </a:solidFill>
            </a:endParaRPr>
          </a:p>
        </p:txBody>
      </p:sp>
      <p:sp>
        <p:nvSpPr>
          <p:cNvPr id="3" name="Content Placeholder 2">
            <a:extLst>
              <a:ext uri="{FF2B5EF4-FFF2-40B4-BE49-F238E27FC236}">
                <a16:creationId xmlns:a16="http://schemas.microsoft.com/office/drawing/2014/main" id="{62236AA3-7654-05C3-9B22-638419DB4597}"/>
              </a:ext>
            </a:extLst>
          </p:cNvPr>
          <p:cNvSpPr>
            <a:spLocks noGrp="1"/>
          </p:cNvSpPr>
          <p:nvPr>
            <p:ph idx="1"/>
          </p:nvPr>
        </p:nvSpPr>
        <p:spPr/>
        <p:txBody>
          <a:bodyPr/>
          <a:lstStyle/>
          <a:p>
            <a:pPr marL="0" indent="0" defTabSz="457207">
              <a:buClr>
                <a:schemeClr val="bg2">
                  <a:lumMod val="40000"/>
                  <a:lumOff val="60000"/>
                </a:schemeClr>
              </a:buClr>
              <a:buNone/>
              <a:defRPr/>
            </a:pPr>
            <a:r>
              <a:rPr lang="en-US" altLang="en-US" sz="2800" dirty="0">
                <a:solidFill>
                  <a:srgbClr val="000000"/>
                </a:solidFill>
                <a:ea typeface="ＭＳ Ｐゴシック" panose="020B0600070205080204" pitchFamily="34" charset="-128"/>
                <a:cs typeface="Calibri" panose="020F0502020204030204" pitchFamily="34" charset="0"/>
              </a:rPr>
              <a:t>3) Whether a potential rate of error is known</a:t>
            </a:r>
          </a:p>
          <a:p>
            <a:pPr marL="0" indent="0" defTabSz="457207">
              <a:buClr>
                <a:schemeClr val="bg2">
                  <a:lumMod val="40000"/>
                  <a:lumOff val="60000"/>
                </a:schemeClr>
              </a:buClr>
              <a:buNone/>
              <a:defRPr/>
            </a:pPr>
            <a:endParaRPr lang="en-US" altLang="en-US" sz="2800" dirty="0">
              <a:solidFill>
                <a:srgbClr val="000000"/>
              </a:solidFill>
              <a:ea typeface="ＭＳ Ｐゴシック" panose="020B0600070205080204" pitchFamily="34" charset="-128"/>
              <a:cs typeface="Calibri" panose="020F0502020204030204" pitchFamily="34" charset="0"/>
            </a:endParaRPr>
          </a:p>
          <a:p>
            <a:pPr marL="0" indent="0" defTabSz="457207">
              <a:buClr>
                <a:schemeClr val="bg2">
                  <a:lumMod val="40000"/>
                  <a:lumOff val="60000"/>
                </a:schemeClr>
              </a:buClr>
              <a:buNone/>
              <a:defRPr/>
            </a:pPr>
            <a:r>
              <a:rPr lang="en-US" altLang="en-US" sz="2800" dirty="0">
                <a:solidFill>
                  <a:srgbClr val="000000"/>
                </a:solidFill>
                <a:ea typeface="ＭＳ Ｐゴシック" panose="020B0600070205080204" pitchFamily="34" charset="-128"/>
                <a:cs typeface="Calibri" panose="020F0502020204030204" pitchFamily="34" charset="0"/>
              </a:rPr>
              <a:t>ANSWER: The DEC program has a known error rate, for each particular drug category. Study the known error rates and be able to refer to the validation studies that conclude these error rates are accurate and reliable</a:t>
            </a:r>
            <a:r>
              <a:rPr lang="en-US" altLang="en-US" sz="2800" b="1" dirty="0">
                <a:solidFill>
                  <a:srgbClr val="000000"/>
                </a:solidFill>
                <a:ea typeface="ＭＳ Ｐゴシック" panose="020B0600070205080204" pitchFamily="34" charset="-128"/>
                <a:cs typeface="Calibri" panose="020F0502020204030204" pitchFamily="34" charset="0"/>
              </a:rPr>
              <a:t>. </a:t>
            </a:r>
            <a:r>
              <a:rPr lang="en-US" altLang="en-US" sz="2800" dirty="0">
                <a:solidFill>
                  <a:srgbClr val="000000"/>
                </a:solidFill>
                <a:ea typeface="ＭＳ Ｐゴシック" panose="020B0600070205080204" pitchFamily="34" charset="-128"/>
                <a:cs typeface="Calibri" panose="020F0502020204030204" pitchFamily="34" charset="0"/>
              </a:rPr>
              <a:t>Most validation studies were between 3 and 14% error rate, which is much higher than a mammon gram or a flu test. </a:t>
            </a:r>
          </a:p>
          <a:p>
            <a:endParaRPr lang="en-US" dirty="0"/>
          </a:p>
        </p:txBody>
      </p:sp>
      <p:sp>
        <p:nvSpPr>
          <p:cNvPr id="4" name="Slide Number Placeholder 3">
            <a:extLst>
              <a:ext uri="{FF2B5EF4-FFF2-40B4-BE49-F238E27FC236}">
                <a16:creationId xmlns:a16="http://schemas.microsoft.com/office/drawing/2014/main" id="{88B49AA8-77B5-EC1C-2867-7802648F72D5}"/>
              </a:ext>
            </a:extLst>
          </p:cNvPr>
          <p:cNvSpPr>
            <a:spLocks noGrp="1"/>
          </p:cNvSpPr>
          <p:nvPr>
            <p:ph type="sldNum" sz="quarter" idx="12"/>
          </p:nvPr>
        </p:nvSpPr>
        <p:spPr/>
        <p:txBody>
          <a:bodyPr/>
          <a:lstStyle/>
          <a:p>
            <a:r>
              <a:rPr lang="en-US"/>
              <a:t>1-</a:t>
            </a:r>
            <a:fld id="{1A9123A3-0271-4B8A-88D5-27E5ED042118}" type="slidenum">
              <a:rPr lang="en-US" smtClean="0"/>
              <a:pPr/>
              <a:t>18</a:t>
            </a:fld>
            <a:endParaRPr lang="en-US" dirty="0"/>
          </a:p>
        </p:txBody>
      </p:sp>
    </p:spTree>
    <p:extLst>
      <p:ext uri="{BB962C8B-B14F-4D97-AF65-F5344CB8AC3E}">
        <p14:creationId xmlns:p14="http://schemas.microsoft.com/office/powerpoint/2010/main" val="30730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F5D7-9088-3F01-58E2-F1070680B016}"/>
              </a:ext>
            </a:extLst>
          </p:cNvPr>
          <p:cNvSpPr>
            <a:spLocks noGrp="1"/>
          </p:cNvSpPr>
          <p:nvPr>
            <p:ph type="title"/>
          </p:nvPr>
        </p:nvSpPr>
        <p:spPr/>
        <p:txBody>
          <a:bodyPr/>
          <a:lstStyle/>
          <a:p>
            <a:r>
              <a:rPr lang="en-US" dirty="0"/>
              <a:t>4) Acceptance</a:t>
            </a:r>
          </a:p>
        </p:txBody>
      </p:sp>
      <p:sp>
        <p:nvSpPr>
          <p:cNvPr id="3" name="Content Placeholder 2">
            <a:extLst>
              <a:ext uri="{FF2B5EF4-FFF2-40B4-BE49-F238E27FC236}">
                <a16:creationId xmlns:a16="http://schemas.microsoft.com/office/drawing/2014/main" id="{6AC9359B-D88B-1F8B-07C3-1E6F50F9FD2C}"/>
              </a:ext>
            </a:extLst>
          </p:cNvPr>
          <p:cNvSpPr>
            <a:spLocks noGrp="1"/>
          </p:cNvSpPr>
          <p:nvPr>
            <p:ph idx="1"/>
          </p:nvPr>
        </p:nvSpPr>
        <p:spPr/>
        <p:txBody>
          <a:bodyPr>
            <a:normAutofit/>
          </a:bodyPr>
          <a:lstStyle/>
          <a:p>
            <a:pPr marL="0" indent="0" defTabSz="457207">
              <a:spcBef>
                <a:spcPts val="0"/>
              </a:spcBef>
              <a:buClr>
                <a:schemeClr val="bg2">
                  <a:lumMod val="40000"/>
                  <a:lumOff val="60000"/>
                </a:schemeClr>
              </a:buClr>
              <a:buNone/>
              <a:defRPr/>
            </a:pPr>
            <a:r>
              <a:rPr lang="en-US" altLang="en-US" sz="2800" dirty="0">
                <a:solidFill>
                  <a:srgbClr val="000000"/>
                </a:solidFill>
                <a:ea typeface="ＭＳ Ｐゴシック" panose="020B0600070205080204" pitchFamily="34" charset="-128"/>
                <a:cs typeface="Calibri" panose="020F0502020204030204" pitchFamily="34" charset="0"/>
              </a:rPr>
              <a:t>4)</a:t>
            </a:r>
            <a:r>
              <a:rPr lang="en-US" altLang="en-US" sz="2800" b="1" dirty="0">
                <a:solidFill>
                  <a:srgbClr val="000000"/>
                </a:solidFill>
                <a:ea typeface="ＭＳ Ｐゴシック" panose="020B0600070205080204" pitchFamily="34" charset="-128"/>
                <a:cs typeface="Calibri" panose="020F0502020204030204" pitchFamily="34" charset="0"/>
              </a:rPr>
              <a:t> </a:t>
            </a:r>
            <a:r>
              <a:rPr lang="en-US" altLang="en-US" sz="2800" dirty="0">
                <a:solidFill>
                  <a:srgbClr val="000000"/>
                </a:solidFill>
                <a:ea typeface="ＭＳ Ｐゴシック" panose="020B0600070205080204" pitchFamily="34" charset="-128"/>
                <a:cs typeface="Calibri" panose="020F0502020204030204" pitchFamily="34" charset="0"/>
              </a:rPr>
              <a:t>Whether ... the evidence is generally accepted in the scientific community</a:t>
            </a:r>
          </a:p>
          <a:p>
            <a:pPr marL="0" indent="0" defTabSz="457207">
              <a:spcBef>
                <a:spcPts val="0"/>
              </a:spcBef>
              <a:buClr>
                <a:schemeClr val="bg2">
                  <a:lumMod val="40000"/>
                  <a:lumOff val="60000"/>
                </a:schemeClr>
              </a:buClr>
              <a:buNone/>
              <a:defRPr/>
            </a:pPr>
            <a:endParaRPr lang="en-US" altLang="en-US" sz="2800" dirty="0">
              <a:solidFill>
                <a:srgbClr val="000000"/>
              </a:solidFill>
              <a:ea typeface="ＭＳ Ｐゴシック" panose="020B0600070205080204" pitchFamily="34" charset="-128"/>
              <a:cs typeface="Calibri" panose="020F0502020204030204" pitchFamily="34" charset="0"/>
            </a:endParaRPr>
          </a:p>
          <a:p>
            <a:pPr marL="0" indent="0" defTabSz="457207">
              <a:spcBef>
                <a:spcPts val="0"/>
              </a:spcBef>
              <a:buClr>
                <a:schemeClr val="bg2">
                  <a:lumMod val="40000"/>
                  <a:lumOff val="60000"/>
                </a:schemeClr>
              </a:buClr>
              <a:buNone/>
              <a:defRPr/>
            </a:pPr>
            <a:r>
              <a:rPr lang="en-US" altLang="en-US" sz="2800" dirty="0">
                <a:solidFill>
                  <a:srgbClr val="000000"/>
                </a:solidFill>
                <a:ea typeface="ＭＳ Ｐゴシック" panose="020B0600070205080204" pitchFamily="34" charset="-128"/>
                <a:cs typeface="Calibri" panose="020F0502020204030204" pitchFamily="34" charset="0"/>
              </a:rPr>
              <a:t>ANSWER: The Connecticut Association of Optometrists (CAO) and the New Jersey Society of Optometric Physicians (NJSOP) have formally adopted resolutions accepting the DEC program. Many Physicians, Universities and Hospitals have conducted studies accepting the accuracy and reliability of the DEC program. Also, the ACLU has endorsed the DEC program.</a:t>
            </a:r>
          </a:p>
          <a:p>
            <a:endParaRPr lang="en-US" dirty="0"/>
          </a:p>
        </p:txBody>
      </p:sp>
      <p:sp>
        <p:nvSpPr>
          <p:cNvPr id="4" name="Slide Number Placeholder 3">
            <a:extLst>
              <a:ext uri="{FF2B5EF4-FFF2-40B4-BE49-F238E27FC236}">
                <a16:creationId xmlns:a16="http://schemas.microsoft.com/office/drawing/2014/main" id="{949D24BC-B383-F7AC-98A6-67836E064432}"/>
              </a:ext>
            </a:extLst>
          </p:cNvPr>
          <p:cNvSpPr>
            <a:spLocks noGrp="1"/>
          </p:cNvSpPr>
          <p:nvPr>
            <p:ph type="sldNum" sz="quarter" idx="12"/>
          </p:nvPr>
        </p:nvSpPr>
        <p:spPr/>
        <p:txBody>
          <a:bodyPr/>
          <a:lstStyle/>
          <a:p>
            <a:r>
              <a:rPr lang="en-US"/>
              <a:t>1-</a:t>
            </a:r>
            <a:fld id="{1A9123A3-0271-4B8A-88D5-27E5ED042118}" type="slidenum">
              <a:rPr lang="en-US" smtClean="0"/>
              <a:pPr/>
              <a:t>19</a:t>
            </a:fld>
            <a:endParaRPr lang="en-US" dirty="0"/>
          </a:p>
        </p:txBody>
      </p:sp>
    </p:spTree>
    <p:extLst>
      <p:ext uri="{BB962C8B-B14F-4D97-AF65-F5344CB8AC3E}">
        <p14:creationId xmlns:p14="http://schemas.microsoft.com/office/powerpoint/2010/main" val="1862495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3"/>
          <p:cNvSpPr>
            <a:spLocks noGrp="1"/>
          </p:cNvSpPr>
          <p:nvPr>
            <p:ph type="title"/>
          </p:nvPr>
        </p:nvSpPr>
        <p:spPr/>
        <p:txBody>
          <a:bodyPr anchor="ctr">
            <a:normAutofit/>
          </a:bodyPr>
          <a:lstStyle/>
          <a:p>
            <a:r>
              <a:rPr lang="en-US" altLang="en-US" sz="3600" dirty="0"/>
              <a:t>Learning Objectives</a:t>
            </a:r>
          </a:p>
        </p:txBody>
      </p:sp>
      <p:sp>
        <p:nvSpPr>
          <p:cNvPr id="6146" name="Content Placeholder 4"/>
          <p:cNvSpPr>
            <a:spLocks noGrp="1"/>
          </p:cNvSpPr>
          <p:nvPr>
            <p:ph idx="1"/>
          </p:nvPr>
        </p:nvSpPr>
        <p:spPr/>
        <p:txBody>
          <a:bodyPr/>
          <a:lstStyle/>
          <a:p>
            <a:pPr marL="573088" lvl="1" indent="-373063">
              <a:lnSpc>
                <a:spcPct val="100000"/>
              </a:lnSpc>
              <a:spcAft>
                <a:spcPts val="1200"/>
              </a:spcAft>
            </a:pPr>
            <a:r>
              <a:rPr lang="en-US" altLang="en-US" dirty="0">
                <a:solidFill>
                  <a:srgbClr val="000000"/>
                </a:solidFill>
              </a:rPr>
              <a:t>Conduct a thorough pre-trial and prepare for testimony</a:t>
            </a:r>
          </a:p>
          <a:p>
            <a:pPr marL="573088" lvl="1" indent="-373063">
              <a:lnSpc>
                <a:spcPct val="100000"/>
              </a:lnSpc>
              <a:spcAft>
                <a:spcPts val="1200"/>
              </a:spcAft>
            </a:pPr>
            <a:r>
              <a:rPr lang="en-US" altLang="en-US" dirty="0">
                <a:solidFill>
                  <a:srgbClr val="000000"/>
                </a:solidFill>
              </a:rPr>
              <a:t>Provide clear, accurate, and descriptive direct testimony</a:t>
            </a:r>
          </a:p>
          <a:p>
            <a:pPr marL="573088" lvl="1" indent="-373063">
              <a:lnSpc>
                <a:spcPct val="100000"/>
              </a:lnSpc>
              <a:spcAft>
                <a:spcPts val="1200"/>
              </a:spcAft>
            </a:pPr>
            <a:r>
              <a:rPr lang="en-US" altLang="en-US" dirty="0">
                <a:solidFill>
                  <a:srgbClr val="000000"/>
                </a:solidFill>
              </a:rPr>
              <a:t>Respond effectively and appropriately to cross examination</a:t>
            </a:r>
          </a:p>
        </p:txBody>
      </p:sp>
      <p:sp>
        <p:nvSpPr>
          <p:cNvPr id="2" name="Slide Number Placeholder 1"/>
          <p:cNvSpPr>
            <a:spLocks noGrp="1"/>
          </p:cNvSpPr>
          <p:nvPr>
            <p:ph type="sldNum" sz="quarter" idx="12"/>
          </p:nvPr>
        </p:nvSpPr>
        <p:spPr/>
        <p:txBody>
          <a:bodyPr/>
          <a:lstStyle/>
          <a:p>
            <a:r>
              <a:rPr lang="en-US"/>
              <a:t>28-</a:t>
            </a:r>
            <a:fld id="{12C312E6-CEA6-4A9F-8459-9469216A9FFC}" type="slidenum">
              <a:rPr lang="en-US" smtClean="0"/>
              <a:pPr/>
              <a:t>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FBF7A-8CF4-2725-B446-05F91BB71822}"/>
              </a:ext>
            </a:extLst>
          </p:cNvPr>
          <p:cNvSpPr>
            <a:spLocks noGrp="1"/>
          </p:cNvSpPr>
          <p:nvPr>
            <p:ph type="title"/>
          </p:nvPr>
        </p:nvSpPr>
        <p:spPr/>
        <p:txBody>
          <a:bodyPr/>
          <a:lstStyle/>
          <a:p>
            <a:r>
              <a:rPr lang="en-US" dirty="0"/>
              <a:t>5) Research</a:t>
            </a:r>
          </a:p>
        </p:txBody>
      </p:sp>
      <p:sp>
        <p:nvSpPr>
          <p:cNvPr id="3" name="Content Placeholder 2">
            <a:extLst>
              <a:ext uri="{FF2B5EF4-FFF2-40B4-BE49-F238E27FC236}">
                <a16:creationId xmlns:a16="http://schemas.microsoft.com/office/drawing/2014/main" id="{C72C5BA7-0F67-E99D-BE0F-9BAF084892BE}"/>
              </a:ext>
            </a:extLst>
          </p:cNvPr>
          <p:cNvSpPr>
            <a:spLocks noGrp="1"/>
          </p:cNvSpPr>
          <p:nvPr>
            <p:ph idx="1"/>
          </p:nvPr>
        </p:nvSpPr>
        <p:spPr/>
        <p:txBody>
          <a:bodyPr/>
          <a:lstStyle/>
          <a:p>
            <a:pPr marL="0" indent="0" defTabSz="457207">
              <a:buClr>
                <a:schemeClr val="bg2">
                  <a:lumMod val="40000"/>
                  <a:lumOff val="60000"/>
                </a:schemeClr>
              </a:buClr>
              <a:buNone/>
              <a:defRPr/>
            </a:pPr>
            <a:r>
              <a:rPr lang="en-US" altLang="en-US" sz="2800" dirty="0">
                <a:solidFill>
                  <a:srgbClr val="000000"/>
                </a:solidFill>
                <a:ea typeface="ＭＳ Ｐゴシック" panose="020B0600070205080204" pitchFamily="34" charset="-128"/>
                <a:cs typeface="Calibri" panose="020F0502020204030204" pitchFamily="34" charset="0"/>
              </a:rPr>
              <a:t>5) Whether the expert's research in the field has been conducted independent of litigation</a:t>
            </a:r>
          </a:p>
          <a:p>
            <a:pPr marL="0" indent="0" defTabSz="457207">
              <a:buClr>
                <a:schemeClr val="bg2">
                  <a:lumMod val="40000"/>
                  <a:lumOff val="60000"/>
                </a:schemeClr>
              </a:buClr>
              <a:buNone/>
              <a:defRPr/>
            </a:pPr>
            <a:endParaRPr lang="en-US" altLang="en-US" sz="2800" dirty="0">
              <a:solidFill>
                <a:srgbClr val="000000"/>
              </a:solidFill>
              <a:ea typeface="ＭＳ Ｐゴシック" panose="020B0600070205080204" pitchFamily="34" charset="-128"/>
              <a:cs typeface="Calibri" panose="020F0502020204030204" pitchFamily="34" charset="0"/>
            </a:endParaRPr>
          </a:p>
          <a:p>
            <a:pPr marL="0" indent="0" defTabSz="457207">
              <a:buClr>
                <a:schemeClr val="bg2">
                  <a:lumMod val="40000"/>
                  <a:lumOff val="60000"/>
                </a:schemeClr>
              </a:buClr>
              <a:buNone/>
              <a:defRPr/>
            </a:pPr>
            <a:r>
              <a:rPr lang="en-US" altLang="en-US" sz="2800" dirty="0">
                <a:solidFill>
                  <a:srgbClr val="000000"/>
                </a:solidFill>
                <a:ea typeface="ＭＳ Ｐゴシック" panose="020B0600070205080204" pitchFamily="34" charset="-128"/>
                <a:cs typeface="Calibri" panose="020F0502020204030204" pitchFamily="34" charset="0"/>
              </a:rPr>
              <a:t>ANSWER: Yes, again refer to the many validation studies that were conducted independent of litigation</a:t>
            </a:r>
          </a:p>
          <a:p>
            <a:endParaRPr lang="en-US" dirty="0"/>
          </a:p>
        </p:txBody>
      </p:sp>
      <p:sp>
        <p:nvSpPr>
          <p:cNvPr id="4" name="Slide Number Placeholder 3">
            <a:extLst>
              <a:ext uri="{FF2B5EF4-FFF2-40B4-BE49-F238E27FC236}">
                <a16:creationId xmlns:a16="http://schemas.microsoft.com/office/drawing/2014/main" id="{34EDFBCF-F52C-D089-21D5-2F6611F62044}"/>
              </a:ext>
            </a:extLst>
          </p:cNvPr>
          <p:cNvSpPr>
            <a:spLocks noGrp="1"/>
          </p:cNvSpPr>
          <p:nvPr>
            <p:ph type="sldNum" sz="quarter" idx="12"/>
          </p:nvPr>
        </p:nvSpPr>
        <p:spPr/>
        <p:txBody>
          <a:bodyPr/>
          <a:lstStyle/>
          <a:p>
            <a:r>
              <a:rPr lang="en-US"/>
              <a:t>1-</a:t>
            </a:r>
            <a:fld id="{1A9123A3-0271-4B8A-88D5-27E5ED042118}" type="slidenum">
              <a:rPr lang="en-US" smtClean="0"/>
              <a:pPr/>
              <a:t>20</a:t>
            </a:fld>
            <a:endParaRPr lang="en-US" dirty="0"/>
          </a:p>
        </p:txBody>
      </p:sp>
    </p:spTree>
    <p:extLst>
      <p:ext uri="{BB962C8B-B14F-4D97-AF65-F5344CB8AC3E}">
        <p14:creationId xmlns:p14="http://schemas.microsoft.com/office/powerpoint/2010/main" val="936469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61D1B-96A6-CD8E-2D8F-0EC7020B2B52}"/>
              </a:ext>
            </a:extLst>
          </p:cNvPr>
          <p:cNvSpPr>
            <a:spLocks noGrp="1"/>
          </p:cNvSpPr>
          <p:nvPr>
            <p:ph type="title"/>
          </p:nvPr>
        </p:nvSpPr>
        <p:spPr>
          <a:xfrm>
            <a:off x="457200" y="457200"/>
            <a:ext cx="8229600" cy="841513"/>
          </a:xfrm>
        </p:spPr>
        <p:txBody>
          <a:bodyPr>
            <a:normAutofit/>
          </a:bodyPr>
          <a:lstStyle/>
          <a:p>
            <a:r>
              <a:rPr lang="en-US" dirty="0">
                <a:solidFill>
                  <a:schemeClr val="accent6">
                    <a:lumMod val="75000"/>
                  </a:schemeClr>
                </a:solidFill>
                <a:cs typeface="Times New Roman" panose="02020603050405020304" pitchFamily="18" charset="0"/>
              </a:rPr>
              <a:t>DRE Testimony in Tennessee</a:t>
            </a:r>
            <a:endParaRPr lang="en-US" dirty="0">
              <a:solidFill>
                <a:schemeClr val="accent6">
                  <a:lumMod val="75000"/>
                </a:schemeClr>
              </a:solidFill>
            </a:endParaRPr>
          </a:p>
        </p:txBody>
      </p:sp>
      <p:sp>
        <p:nvSpPr>
          <p:cNvPr id="3" name="Content Placeholder 2">
            <a:extLst>
              <a:ext uri="{FF2B5EF4-FFF2-40B4-BE49-F238E27FC236}">
                <a16:creationId xmlns:a16="http://schemas.microsoft.com/office/drawing/2014/main" id="{AC647465-BECE-05AE-7C1E-51F99396E509}"/>
              </a:ext>
            </a:extLst>
          </p:cNvPr>
          <p:cNvSpPr>
            <a:spLocks noGrp="1"/>
          </p:cNvSpPr>
          <p:nvPr>
            <p:ph idx="1"/>
          </p:nvPr>
        </p:nvSpPr>
        <p:spPr>
          <a:xfrm>
            <a:off x="457200" y="1554480"/>
            <a:ext cx="8355496" cy="4572000"/>
          </a:xfrm>
        </p:spPr>
        <p:txBody>
          <a:bodyPr/>
          <a:lstStyle/>
          <a:p>
            <a:r>
              <a:rPr lang="en-US" b="1" u="sng" dirty="0">
                <a:solidFill>
                  <a:srgbClr val="000000"/>
                </a:solidFill>
                <a:cs typeface="Calibri" panose="020F0502020204030204" pitchFamily="34" charset="0"/>
              </a:rPr>
              <a:t>State v. Brewer</a:t>
            </a:r>
            <a:r>
              <a:rPr lang="en-US" b="1" dirty="0">
                <a:solidFill>
                  <a:srgbClr val="000000"/>
                </a:solidFill>
                <a:cs typeface="Calibri" panose="020F0502020204030204" pitchFamily="34" charset="0"/>
              </a:rPr>
              <a:t>, 2020 Tenn. Crim. App. LEXIS 221 (Apr. 6, 2020)</a:t>
            </a:r>
          </a:p>
          <a:p>
            <a:r>
              <a:rPr lang="en-US" b="1" dirty="0">
                <a:solidFill>
                  <a:srgbClr val="000000"/>
                </a:solidFill>
                <a:cs typeface="Calibri" panose="020F0502020204030204" pitchFamily="34" charset="0"/>
              </a:rPr>
              <a:t>“The methods and underlying data used by the LAPD and NHTSA in developing the field DRE were </a:t>
            </a:r>
            <a:r>
              <a:rPr lang="en-US" b="1" u="sng" dirty="0">
                <a:solidFill>
                  <a:srgbClr val="000000"/>
                </a:solidFill>
                <a:cs typeface="Calibri" panose="020F0502020204030204" pitchFamily="34" charset="0"/>
              </a:rPr>
              <a:t>appropriate</a:t>
            </a:r>
            <a:r>
              <a:rPr lang="en-US" b="1" dirty="0">
                <a:solidFill>
                  <a:srgbClr val="000000"/>
                </a:solidFill>
                <a:cs typeface="Calibri" panose="020F0502020204030204" pitchFamily="34" charset="0"/>
              </a:rPr>
              <a:t> and </a:t>
            </a:r>
            <a:r>
              <a:rPr lang="en-US" b="1" u="sng" dirty="0">
                <a:solidFill>
                  <a:srgbClr val="000000"/>
                </a:solidFill>
                <a:cs typeface="Calibri" panose="020F0502020204030204" pitchFamily="34" charset="0"/>
              </a:rPr>
              <a:t>exhaustive</a:t>
            </a:r>
            <a:r>
              <a:rPr lang="en-US" b="1" dirty="0">
                <a:solidFill>
                  <a:srgbClr val="000000"/>
                </a:solidFill>
                <a:cs typeface="Calibri" panose="020F0502020204030204" pitchFamily="34" charset="0"/>
              </a:rPr>
              <a:t>. This was followed up by </a:t>
            </a:r>
            <a:r>
              <a:rPr lang="en-US" b="1" u="sng" dirty="0">
                <a:solidFill>
                  <a:srgbClr val="000000"/>
                </a:solidFill>
                <a:cs typeface="Calibri" panose="020F0502020204030204" pitchFamily="34" charset="0"/>
              </a:rPr>
              <a:t>extensive studies</a:t>
            </a:r>
            <a:r>
              <a:rPr lang="en-US" b="1" dirty="0">
                <a:solidFill>
                  <a:srgbClr val="000000"/>
                </a:solidFill>
                <a:cs typeface="Calibri" panose="020F0502020204030204" pitchFamily="34" charset="0"/>
              </a:rPr>
              <a:t> at John Hopkins University . . . The Court concludes that the evidence can substantially assist the trier of fact as required by Rules 702 and 703…”</a:t>
            </a:r>
            <a:endParaRPr lang="en-US" dirty="0">
              <a:solidFill>
                <a:srgbClr val="000000"/>
              </a:solidFill>
              <a:cs typeface="Calibri" panose="020F0502020204030204" pitchFamily="34" charset="0"/>
            </a:endParaRPr>
          </a:p>
          <a:p>
            <a:r>
              <a:rPr lang="en-US" dirty="0">
                <a:solidFill>
                  <a:srgbClr val="000000"/>
                </a:solidFill>
                <a:cs typeface="Calibri" panose="020F0502020204030204" pitchFamily="34" charset="0"/>
              </a:rPr>
              <a:t>Chief Hickman qualified to testify as a DRE expert</a:t>
            </a:r>
          </a:p>
        </p:txBody>
      </p:sp>
      <p:sp>
        <p:nvSpPr>
          <p:cNvPr id="4" name="Slide Number Placeholder 3">
            <a:extLst>
              <a:ext uri="{FF2B5EF4-FFF2-40B4-BE49-F238E27FC236}">
                <a16:creationId xmlns:a16="http://schemas.microsoft.com/office/drawing/2014/main" id="{500D49DE-54B5-6966-5E51-B7BB6E22826C}"/>
              </a:ext>
            </a:extLst>
          </p:cNvPr>
          <p:cNvSpPr>
            <a:spLocks noGrp="1"/>
          </p:cNvSpPr>
          <p:nvPr>
            <p:ph type="sldNum" sz="quarter" idx="12"/>
          </p:nvPr>
        </p:nvSpPr>
        <p:spPr/>
        <p:txBody>
          <a:bodyPr/>
          <a:lstStyle/>
          <a:p>
            <a:r>
              <a:rPr lang="en-US"/>
              <a:t>1-</a:t>
            </a:r>
            <a:fld id="{1A9123A3-0271-4B8A-88D5-27E5ED042118}" type="slidenum">
              <a:rPr lang="en-US" smtClean="0"/>
              <a:pPr/>
              <a:t>21</a:t>
            </a:fld>
            <a:endParaRPr lang="en-US" dirty="0"/>
          </a:p>
        </p:txBody>
      </p:sp>
    </p:spTree>
    <p:extLst>
      <p:ext uri="{BB962C8B-B14F-4D97-AF65-F5344CB8AC3E}">
        <p14:creationId xmlns:p14="http://schemas.microsoft.com/office/powerpoint/2010/main" val="578099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2404-ECCF-DA3C-4B78-61C893249C8D}"/>
              </a:ext>
            </a:extLst>
          </p:cNvPr>
          <p:cNvSpPr>
            <a:spLocks noGrp="1"/>
          </p:cNvSpPr>
          <p:nvPr>
            <p:ph type="title"/>
          </p:nvPr>
        </p:nvSpPr>
        <p:spPr/>
        <p:txBody>
          <a:bodyPr/>
          <a:lstStyle/>
          <a:p>
            <a:r>
              <a:rPr lang="en-US" dirty="0"/>
              <a:t>State v. Brewer </a:t>
            </a:r>
          </a:p>
        </p:txBody>
      </p:sp>
      <p:sp>
        <p:nvSpPr>
          <p:cNvPr id="3" name="Content Placeholder 2">
            <a:extLst>
              <a:ext uri="{FF2B5EF4-FFF2-40B4-BE49-F238E27FC236}">
                <a16:creationId xmlns:a16="http://schemas.microsoft.com/office/drawing/2014/main" id="{8E934921-F651-94C2-46F2-A41AB59C4642}"/>
              </a:ext>
            </a:extLst>
          </p:cNvPr>
          <p:cNvSpPr>
            <a:spLocks noGrp="1"/>
          </p:cNvSpPr>
          <p:nvPr>
            <p:ph idx="1"/>
          </p:nvPr>
        </p:nvSpPr>
        <p:spPr/>
        <p:txBody>
          <a:bodyPr/>
          <a:lstStyle/>
          <a:p>
            <a:r>
              <a:rPr lang="en-US" sz="2800" dirty="0">
                <a:solidFill>
                  <a:srgbClr val="000000"/>
                </a:solidFill>
                <a:cs typeface="Times New Roman" panose="02020603050405020304" pitchFamily="18" charset="0"/>
              </a:rPr>
              <a:t>Opinion of court of criminal appeals:</a:t>
            </a:r>
          </a:p>
          <a:p>
            <a:r>
              <a:rPr lang="en-US" sz="2800" dirty="0">
                <a:solidFill>
                  <a:srgbClr val="000000"/>
                </a:solidFill>
                <a:cs typeface="Times New Roman" panose="02020603050405020304" pitchFamily="18" charset="0"/>
              </a:rPr>
              <a:t>“The trial court complied with both Tennessee Rule of Evidence 702 and 703 and concluded that the testimony was admissible.  While not explicitly naming the </a:t>
            </a:r>
            <a:r>
              <a:rPr lang="en-US" sz="2800" i="1" dirty="0">
                <a:solidFill>
                  <a:srgbClr val="000000"/>
                </a:solidFill>
                <a:cs typeface="Times New Roman" panose="02020603050405020304" pitchFamily="18" charset="0"/>
              </a:rPr>
              <a:t>McDaniel </a:t>
            </a:r>
            <a:r>
              <a:rPr lang="en-US" sz="2800" dirty="0">
                <a:solidFill>
                  <a:srgbClr val="000000"/>
                </a:solidFill>
                <a:cs typeface="Times New Roman" panose="02020603050405020304" pitchFamily="18" charset="0"/>
              </a:rPr>
              <a:t>factors, the trial court aptly considered the development of the test and its reliability when determining whether to admit the testimony.” </a:t>
            </a:r>
          </a:p>
          <a:p>
            <a:endParaRPr lang="en-US" dirty="0"/>
          </a:p>
        </p:txBody>
      </p:sp>
      <p:sp>
        <p:nvSpPr>
          <p:cNvPr id="4" name="Slide Number Placeholder 3">
            <a:extLst>
              <a:ext uri="{FF2B5EF4-FFF2-40B4-BE49-F238E27FC236}">
                <a16:creationId xmlns:a16="http://schemas.microsoft.com/office/drawing/2014/main" id="{EFD0238D-60BC-BC9C-C83D-D66726AADC13}"/>
              </a:ext>
            </a:extLst>
          </p:cNvPr>
          <p:cNvSpPr>
            <a:spLocks noGrp="1"/>
          </p:cNvSpPr>
          <p:nvPr>
            <p:ph type="sldNum" sz="quarter" idx="12"/>
          </p:nvPr>
        </p:nvSpPr>
        <p:spPr/>
        <p:txBody>
          <a:bodyPr/>
          <a:lstStyle/>
          <a:p>
            <a:r>
              <a:rPr lang="en-US"/>
              <a:t>1-</a:t>
            </a:r>
            <a:fld id="{1A9123A3-0271-4B8A-88D5-27E5ED042118}" type="slidenum">
              <a:rPr lang="en-US" smtClean="0"/>
              <a:pPr/>
              <a:t>22</a:t>
            </a:fld>
            <a:endParaRPr lang="en-US" dirty="0"/>
          </a:p>
        </p:txBody>
      </p:sp>
    </p:spTree>
    <p:extLst>
      <p:ext uri="{BB962C8B-B14F-4D97-AF65-F5344CB8AC3E}">
        <p14:creationId xmlns:p14="http://schemas.microsoft.com/office/powerpoint/2010/main" val="2215822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vert="horz" lIns="91440" tIns="45720" rIns="91440" bIns="45720" rtlCol="0" anchor="ctr">
            <a:normAutofit/>
          </a:bodyPr>
          <a:lstStyle/>
          <a:p>
            <a:r>
              <a:rPr lang="en-US" altLang="en-US" sz="3600" dirty="0"/>
              <a:t>General Guidelines</a:t>
            </a:r>
          </a:p>
        </p:txBody>
      </p:sp>
      <p:sp>
        <p:nvSpPr>
          <p:cNvPr id="2" name="Slide Number Placeholder 1"/>
          <p:cNvSpPr>
            <a:spLocks noGrp="1"/>
          </p:cNvSpPr>
          <p:nvPr>
            <p:ph type="sldNum" sz="quarter" idx="12"/>
          </p:nvPr>
        </p:nvSpPr>
        <p:spPr/>
        <p:txBody>
          <a:bodyPr/>
          <a:lstStyle>
            <a:defPPr>
              <a:defRPr lang="en-US"/>
            </a:defPPr>
            <a:lvl1pPr algn="r" rtl="0" fontAlgn="base">
              <a:spcBef>
                <a:spcPct val="0"/>
              </a:spcBef>
              <a:spcAft>
                <a:spcPct val="0"/>
              </a:spcAft>
              <a:defRPr sz="1200" b="1" kern="1200">
                <a:solidFill>
                  <a:schemeClr val="bg1"/>
                </a:solidFill>
                <a:latin typeface="Trebuchet MS" pitchFamily="34" charset="0"/>
                <a:ea typeface="+mn-ea"/>
                <a:cs typeface="+mn-cs"/>
              </a:defRPr>
            </a:lvl1pPr>
            <a:lvl2pPr marL="457200" algn="l" rtl="0" fontAlgn="base">
              <a:spcBef>
                <a:spcPct val="0"/>
              </a:spcBef>
              <a:spcAft>
                <a:spcPct val="0"/>
              </a:spcAft>
              <a:defRPr sz="1200" kern="1200">
                <a:solidFill>
                  <a:schemeClr val="tx1"/>
                </a:solidFill>
                <a:latin typeface="Trebuchet MS" pitchFamily="34" charset="0"/>
                <a:ea typeface="+mn-ea"/>
                <a:cs typeface="+mn-cs"/>
              </a:defRPr>
            </a:lvl2pPr>
            <a:lvl3pPr marL="914400" algn="l" rtl="0" fontAlgn="base">
              <a:spcBef>
                <a:spcPct val="0"/>
              </a:spcBef>
              <a:spcAft>
                <a:spcPct val="0"/>
              </a:spcAft>
              <a:defRPr sz="1200" kern="1200">
                <a:solidFill>
                  <a:schemeClr val="tx1"/>
                </a:solidFill>
                <a:latin typeface="Trebuchet MS" pitchFamily="34" charset="0"/>
                <a:ea typeface="+mn-ea"/>
                <a:cs typeface="+mn-cs"/>
              </a:defRPr>
            </a:lvl3pPr>
            <a:lvl4pPr marL="1371600" algn="l" rtl="0" fontAlgn="base">
              <a:spcBef>
                <a:spcPct val="0"/>
              </a:spcBef>
              <a:spcAft>
                <a:spcPct val="0"/>
              </a:spcAft>
              <a:defRPr sz="1200" kern="1200">
                <a:solidFill>
                  <a:schemeClr val="tx1"/>
                </a:solidFill>
                <a:latin typeface="Trebuchet MS" pitchFamily="34" charset="0"/>
                <a:ea typeface="+mn-ea"/>
                <a:cs typeface="+mn-cs"/>
              </a:defRPr>
            </a:lvl4pPr>
            <a:lvl5pPr marL="1828800" algn="l" rtl="0" fontAlgn="base">
              <a:spcBef>
                <a:spcPct val="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Trebuchet MS" pitchFamily="34" charset="0"/>
                <a:ea typeface="+mn-ea"/>
                <a:cs typeface="+mn-cs"/>
              </a:defRPr>
            </a:lvl6pPr>
            <a:lvl7pPr marL="2743200" algn="l" defTabSz="914400" rtl="0" eaLnBrk="1" latinLnBrk="0" hangingPunct="1">
              <a:defRPr sz="1200" kern="1200">
                <a:solidFill>
                  <a:schemeClr val="tx1"/>
                </a:solidFill>
                <a:latin typeface="Trebuchet MS" pitchFamily="34" charset="0"/>
                <a:ea typeface="+mn-ea"/>
                <a:cs typeface="+mn-cs"/>
              </a:defRPr>
            </a:lvl7pPr>
            <a:lvl8pPr marL="3200400" algn="l" defTabSz="914400" rtl="0" eaLnBrk="1" latinLnBrk="0" hangingPunct="1">
              <a:defRPr sz="1200" kern="1200">
                <a:solidFill>
                  <a:schemeClr val="tx1"/>
                </a:solidFill>
                <a:latin typeface="Trebuchet MS" pitchFamily="34" charset="0"/>
                <a:ea typeface="+mn-ea"/>
                <a:cs typeface="+mn-cs"/>
              </a:defRPr>
            </a:lvl8pPr>
            <a:lvl9pPr marL="3657600" algn="l" defTabSz="914400" rtl="0" eaLnBrk="1" latinLnBrk="0" hangingPunct="1">
              <a:defRPr sz="1200" kern="1200">
                <a:solidFill>
                  <a:schemeClr val="tx1"/>
                </a:solidFill>
                <a:latin typeface="Trebuchet MS" pitchFamily="34" charset="0"/>
                <a:ea typeface="+mn-ea"/>
                <a:cs typeface="+mn-cs"/>
              </a:defRPr>
            </a:lvl9pPr>
          </a:lstStyle>
          <a:p>
            <a:r>
              <a:rPr lang="en-US" sz="1400" b="0" dirty="0">
                <a:latin typeface="Arial Narrow" panose="020B0606020202030204" pitchFamily="34" charset="0"/>
              </a:rPr>
              <a:t>28-</a:t>
            </a:r>
            <a:fld id="{12C312E6-CEA6-4A9F-8459-9469216A9FFC}" type="slidenum">
              <a:rPr lang="en-US" sz="1400" b="0" smtClean="0">
                <a:latin typeface="Arial Narrow" panose="020B0606020202030204" pitchFamily="34" charset="0"/>
              </a:rPr>
              <a:pPr/>
              <a:t>23</a:t>
            </a:fld>
            <a:endParaRPr lang="en-US" sz="1400" b="0" dirty="0">
              <a:latin typeface="Arial Narrow" panose="020B0606020202030204" pitchFamily="34" charset="0"/>
            </a:endParaRPr>
          </a:p>
        </p:txBody>
      </p:sp>
      <p:pic>
        <p:nvPicPr>
          <p:cNvPr id="6" name="Picture 2" descr="https://lh5.googleusercontent.com/wY6hBdCBycvU5YIbhAO7yzb6lUBJ95w5HBacPiaRbJIoqwu8x3r4ehWj6U1bJdNUpoxys-mZNFIuDR61MbfGDTsJtFtg2aoVTBXUmso-GJpvpVbYrqcZbEqupMmPDBioZ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723" y="1463090"/>
            <a:ext cx="6992554" cy="46617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00271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91363-941F-A1C0-E05B-E7E7A74898F6}"/>
              </a:ext>
            </a:extLst>
          </p:cNvPr>
          <p:cNvSpPr>
            <a:spLocks noGrp="1"/>
          </p:cNvSpPr>
          <p:nvPr>
            <p:ph type="title"/>
          </p:nvPr>
        </p:nvSpPr>
        <p:spPr/>
        <p:txBody>
          <a:bodyPr/>
          <a:lstStyle/>
          <a:p>
            <a:r>
              <a:rPr lang="en-US" sz="4000" dirty="0"/>
              <a:t>Review-Getting Ready</a:t>
            </a:r>
            <a:endParaRPr lang="en-US" dirty="0"/>
          </a:p>
        </p:txBody>
      </p:sp>
      <p:sp>
        <p:nvSpPr>
          <p:cNvPr id="3" name="Slide Number Placeholder 2">
            <a:extLst>
              <a:ext uri="{FF2B5EF4-FFF2-40B4-BE49-F238E27FC236}">
                <a16:creationId xmlns:a16="http://schemas.microsoft.com/office/drawing/2014/main" id="{741FFAE2-1709-EB3C-3881-550742C15E42}"/>
              </a:ext>
            </a:extLst>
          </p:cNvPr>
          <p:cNvSpPr>
            <a:spLocks noGrp="1"/>
          </p:cNvSpPr>
          <p:nvPr>
            <p:ph type="sldNum" sz="quarter" idx="12"/>
          </p:nvPr>
        </p:nvSpPr>
        <p:spPr/>
        <p:txBody>
          <a:bodyPr/>
          <a:lstStyle/>
          <a:p>
            <a:pPr>
              <a:defRPr/>
            </a:pPr>
            <a:r>
              <a:rPr lang="en-US"/>
              <a:t>1-</a:t>
            </a:r>
            <a:fld id="{5C12D4F4-8E4C-42F9-932B-9E81ADC6F5A0}" type="slidenum">
              <a:rPr lang="en-US" smtClean="0"/>
              <a:pPr>
                <a:defRPr/>
              </a:pPr>
              <a:t>24</a:t>
            </a:fld>
            <a:endParaRPr lang="en-US" dirty="0"/>
          </a:p>
        </p:txBody>
      </p:sp>
      <p:sp>
        <p:nvSpPr>
          <p:cNvPr id="5" name="TextBox 4">
            <a:extLst>
              <a:ext uri="{FF2B5EF4-FFF2-40B4-BE49-F238E27FC236}">
                <a16:creationId xmlns:a16="http://schemas.microsoft.com/office/drawing/2014/main" id="{6EFEA8A8-9745-2111-2886-2234B7E3DB87}"/>
              </a:ext>
            </a:extLst>
          </p:cNvPr>
          <p:cNvSpPr txBox="1"/>
          <p:nvPr/>
        </p:nvSpPr>
        <p:spPr>
          <a:xfrm>
            <a:off x="868017" y="1544384"/>
            <a:ext cx="4598504" cy="3785652"/>
          </a:xfrm>
          <a:prstGeom prst="rect">
            <a:avLst/>
          </a:prstGeom>
          <a:noFill/>
        </p:spPr>
        <p:txBody>
          <a:bodyPr wrap="square">
            <a:spAutoFit/>
          </a:bodyPr>
          <a:lstStyle/>
          <a:p>
            <a:pPr marL="342900" indent="-342900">
              <a:buFont typeface="Wingdings" panose="05000000000000000000" pitchFamily="2" charset="2"/>
              <a:buChar char="§"/>
            </a:pPr>
            <a:r>
              <a:rPr lang="en-US" sz="2400" dirty="0">
                <a:solidFill>
                  <a:srgbClr val="000000"/>
                </a:solidFill>
                <a:latin typeface="+mn-lt"/>
              </a:rPr>
              <a:t>Review your training materials</a:t>
            </a:r>
          </a:p>
          <a:p>
            <a:pPr marL="800100" lvl="1" indent="-342900">
              <a:buFont typeface="Wingdings" panose="05000000000000000000" pitchFamily="2" charset="2"/>
              <a:buChar char="§"/>
            </a:pPr>
            <a:r>
              <a:rPr lang="en-US" sz="2400" dirty="0">
                <a:solidFill>
                  <a:srgbClr val="000000"/>
                </a:solidFill>
                <a:latin typeface="+mn-lt"/>
              </a:rPr>
              <a:t>Prepare to discuss your certifications and procedures</a:t>
            </a:r>
          </a:p>
          <a:p>
            <a:pPr marL="800100" lvl="1" indent="-342900">
              <a:buFont typeface="Wingdings" panose="05000000000000000000" pitchFamily="2" charset="2"/>
              <a:buChar char="§"/>
            </a:pPr>
            <a:r>
              <a:rPr lang="en-US" sz="2400" dirty="0">
                <a:solidFill>
                  <a:srgbClr val="000000"/>
                </a:solidFill>
                <a:latin typeface="+mn-lt"/>
              </a:rPr>
              <a:t>Prepare to tell the relevance of SFSTs to drugs</a:t>
            </a:r>
          </a:p>
          <a:p>
            <a:pPr marL="800100" lvl="1" indent="-342900">
              <a:buFont typeface="Wingdings" panose="05000000000000000000" pitchFamily="2" charset="2"/>
              <a:buChar char="§"/>
            </a:pPr>
            <a:r>
              <a:rPr lang="en-US" sz="2400" dirty="0">
                <a:solidFill>
                  <a:srgbClr val="000000"/>
                </a:solidFill>
                <a:latin typeface="+mn-lt"/>
              </a:rPr>
              <a:t>Prepare to discuss the validation studies</a:t>
            </a:r>
          </a:p>
        </p:txBody>
      </p:sp>
      <p:pic>
        <p:nvPicPr>
          <p:cNvPr id="6" name="Picture 5" descr="A picture containing indoor, person, wall&#10;&#10;Description automatically generated">
            <a:extLst>
              <a:ext uri="{FF2B5EF4-FFF2-40B4-BE49-F238E27FC236}">
                <a16:creationId xmlns:a16="http://schemas.microsoft.com/office/drawing/2014/main" id="{04FD9A7C-008E-5E95-8619-4DB6E8121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008" y="1768228"/>
            <a:ext cx="3387135" cy="1660772"/>
          </a:xfrm>
          <a:prstGeom prst="rect">
            <a:avLst/>
          </a:prstGeom>
          <a:ln>
            <a:noFill/>
          </a:ln>
          <a:effectLst>
            <a:softEdge rad="112500"/>
          </a:effectLst>
        </p:spPr>
      </p:pic>
      <p:pic>
        <p:nvPicPr>
          <p:cNvPr id="7" name="Picture 6" descr="A picture containing text, sign, outdoor, road&#10;&#10;Description automatically generated">
            <a:extLst>
              <a:ext uri="{FF2B5EF4-FFF2-40B4-BE49-F238E27FC236}">
                <a16:creationId xmlns:a16="http://schemas.microsoft.com/office/drawing/2014/main" id="{F705D018-2A7C-3BBB-7565-ADC325BFF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007" y="3674852"/>
            <a:ext cx="3387135" cy="1879028"/>
          </a:xfrm>
          <a:prstGeom prst="rect">
            <a:avLst/>
          </a:prstGeom>
          <a:ln>
            <a:noFill/>
          </a:ln>
          <a:effectLst>
            <a:softEdge rad="112500"/>
          </a:effectLst>
        </p:spPr>
      </p:pic>
    </p:spTree>
    <p:extLst>
      <p:ext uri="{BB962C8B-B14F-4D97-AF65-F5344CB8AC3E}">
        <p14:creationId xmlns:p14="http://schemas.microsoft.com/office/powerpoint/2010/main" val="1624796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D3CE-1164-7BA2-41C9-C69E078D0686}"/>
              </a:ext>
            </a:extLst>
          </p:cNvPr>
          <p:cNvSpPr>
            <a:spLocks noGrp="1"/>
          </p:cNvSpPr>
          <p:nvPr>
            <p:ph type="title"/>
          </p:nvPr>
        </p:nvSpPr>
        <p:spPr/>
        <p:txBody>
          <a:bodyPr>
            <a:normAutofit fontScale="90000"/>
          </a:bodyPr>
          <a:lstStyle/>
          <a:p>
            <a:r>
              <a:rPr lang="en-US" dirty="0"/>
              <a:t>Direct Examination </a:t>
            </a:r>
            <a:br>
              <a:rPr lang="en-US" dirty="0"/>
            </a:br>
            <a:r>
              <a:rPr lang="en-US" dirty="0"/>
              <a:t>As A DRE Expert</a:t>
            </a:r>
          </a:p>
        </p:txBody>
      </p:sp>
      <p:sp>
        <p:nvSpPr>
          <p:cNvPr id="3" name="Slide Number Placeholder 2">
            <a:extLst>
              <a:ext uri="{FF2B5EF4-FFF2-40B4-BE49-F238E27FC236}">
                <a16:creationId xmlns:a16="http://schemas.microsoft.com/office/drawing/2014/main" id="{861F4FF3-2BA5-1A1A-3135-CDDC0B83608B}"/>
              </a:ext>
            </a:extLst>
          </p:cNvPr>
          <p:cNvSpPr>
            <a:spLocks noGrp="1"/>
          </p:cNvSpPr>
          <p:nvPr>
            <p:ph type="sldNum" sz="quarter" idx="12"/>
          </p:nvPr>
        </p:nvSpPr>
        <p:spPr/>
        <p:txBody>
          <a:bodyPr/>
          <a:lstStyle/>
          <a:p>
            <a:pPr>
              <a:defRPr/>
            </a:pPr>
            <a:r>
              <a:rPr lang="en-US"/>
              <a:t>1-</a:t>
            </a:r>
            <a:fld id="{5C12D4F4-8E4C-42F9-932B-9E81ADC6F5A0}" type="slidenum">
              <a:rPr lang="en-US" smtClean="0"/>
              <a:pPr>
                <a:defRPr/>
              </a:pPr>
              <a:t>25</a:t>
            </a:fld>
            <a:endParaRPr lang="en-US" dirty="0"/>
          </a:p>
        </p:txBody>
      </p:sp>
      <p:sp>
        <p:nvSpPr>
          <p:cNvPr id="4" name="TextBox 3">
            <a:extLst>
              <a:ext uri="{FF2B5EF4-FFF2-40B4-BE49-F238E27FC236}">
                <a16:creationId xmlns:a16="http://schemas.microsoft.com/office/drawing/2014/main" id="{C6921C81-3632-7BA8-07FA-208F2699D1F4}"/>
              </a:ext>
            </a:extLst>
          </p:cNvPr>
          <p:cNvSpPr txBox="1"/>
          <p:nvPr/>
        </p:nvSpPr>
        <p:spPr>
          <a:xfrm>
            <a:off x="457200" y="1413381"/>
            <a:ext cx="8050696" cy="3417089"/>
          </a:xfrm>
          <a:prstGeom prst="rect">
            <a:avLst/>
          </a:prstGeom>
          <a:noFill/>
        </p:spPr>
        <p:txBody>
          <a:bodyPr wrap="square" rtlCol="0">
            <a:spAutoFit/>
          </a:bodyPr>
          <a:lstStyle/>
          <a:p>
            <a:pPr marL="1257300" lvl="2" indent="-342900">
              <a:lnSpc>
                <a:spcPct val="110000"/>
              </a:lnSpc>
              <a:buFont typeface="Arial" panose="020B0604020202020204" pitchFamily="34" charset="0"/>
              <a:buChar char="•"/>
            </a:pPr>
            <a:r>
              <a:rPr lang="en-US" altLang="en-US" sz="2200" dirty="0">
                <a:solidFill>
                  <a:srgbClr val="000000"/>
                </a:solidFill>
                <a:latin typeface="+mn-lt"/>
                <a:cs typeface="Times New Roman" panose="02020603050405020304" pitchFamily="18" charset="0"/>
              </a:rPr>
              <a:t>The DRE should be qualified as an Expert each time he or she testifies:</a:t>
            </a:r>
          </a:p>
          <a:p>
            <a:pPr marL="1714500" lvl="3" indent="-342900">
              <a:lnSpc>
                <a:spcPct val="110000"/>
              </a:lnSpc>
              <a:buFont typeface="Arial" panose="020B0604020202020204" pitchFamily="34" charset="0"/>
              <a:buChar char="•"/>
            </a:pPr>
            <a:r>
              <a:rPr lang="en-US" altLang="en-US" sz="2200" dirty="0">
                <a:solidFill>
                  <a:srgbClr val="000000"/>
                </a:solidFill>
                <a:latin typeface="+mn-lt"/>
                <a:cs typeface="Times New Roman" panose="02020603050405020304" pitchFamily="18" charset="0"/>
              </a:rPr>
              <a:t>Just because you have been qualified before does not mean that you will qualify this time</a:t>
            </a:r>
          </a:p>
          <a:p>
            <a:pPr marL="1714500" lvl="3" indent="-342900">
              <a:lnSpc>
                <a:spcPct val="110000"/>
              </a:lnSpc>
              <a:buFont typeface="Arial" panose="020B0604020202020204" pitchFamily="34" charset="0"/>
              <a:buChar char="•"/>
            </a:pPr>
            <a:r>
              <a:rPr lang="en-US" altLang="en-US" sz="2200" dirty="0">
                <a:solidFill>
                  <a:srgbClr val="000000"/>
                </a:solidFill>
                <a:latin typeface="+mn-lt"/>
                <a:cs typeface="Times New Roman" panose="02020603050405020304" pitchFamily="18" charset="0"/>
              </a:rPr>
              <a:t>Make sure you know how many times, when and where your have been qualified</a:t>
            </a:r>
          </a:p>
          <a:p>
            <a:pPr marL="1234440" lvl="2" indent="-342900">
              <a:lnSpc>
                <a:spcPct val="110000"/>
              </a:lnSpc>
              <a:buFont typeface="Arial" panose="020B0604020202020204" pitchFamily="34" charset="0"/>
              <a:buChar char="•"/>
            </a:pPr>
            <a:r>
              <a:rPr lang="en-US" altLang="en-US" sz="2200" dirty="0">
                <a:solidFill>
                  <a:srgbClr val="000000"/>
                </a:solidFill>
                <a:latin typeface="+mn-lt"/>
                <a:cs typeface="Times New Roman" panose="02020603050405020304" pitchFamily="18" charset="0"/>
              </a:rPr>
              <a:t>Don’t undermine your extensive training and experience by glossing over your qualifications!</a:t>
            </a:r>
          </a:p>
          <a:p>
            <a:pPr marL="1234440" lvl="2" indent="-342900">
              <a:lnSpc>
                <a:spcPct val="110000"/>
              </a:lnSpc>
              <a:buFont typeface="Arial" panose="020B0604020202020204" pitchFamily="34" charset="0"/>
              <a:buChar char="•"/>
            </a:pPr>
            <a:r>
              <a:rPr lang="en-US" altLang="en-US" sz="2200" dirty="0">
                <a:solidFill>
                  <a:srgbClr val="000000"/>
                </a:solidFill>
                <a:latin typeface="+mn-lt"/>
                <a:cs typeface="Times New Roman" panose="02020603050405020304" pitchFamily="18" charset="0"/>
              </a:rPr>
              <a:t>Don’t allow the DA to stipulate to your qualifications!</a:t>
            </a:r>
          </a:p>
        </p:txBody>
      </p:sp>
      <p:pic>
        <p:nvPicPr>
          <p:cNvPr id="6" name="Picture 5">
            <a:extLst>
              <a:ext uri="{FF2B5EF4-FFF2-40B4-BE49-F238E27FC236}">
                <a16:creationId xmlns:a16="http://schemas.microsoft.com/office/drawing/2014/main" id="{E8DC2D40-CF2C-D9FC-6557-F0A883656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257" y="4908227"/>
            <a:ext cx="1708297" cy="1410902"/>
          </a:xfrm>
          <a:prstGeom prst="rect">
            <a:avLst/>
          </a:prstGeom>
        </p:spPr>
      </p:pic>
      <p:pic>
        <p:nvPicPr>
          <p:cNvPr id="5" name="Picture 4">
            <a:extLst>
              <a:ext uri="{FF2B5EF4-FFF2-40B4-BE49-F238E27FC236}">
                <a16:creationId xmlns:a16="http://schemas.microsoft.com/office/drawing/2014/main" id="{B99434C9-5AE9-FF6A-3DD8-251AFC2DA052}"/>
              </a:ext>
            </a:extLst>
          </p:cNvPr>
          <p:cNvPicPr>
            <a:picLocks noChangeAspect="1"/>
          </p:cNvPicPr>
          <p:nvPr/>
        </p:nvPicPr>
        <p:blipFill>
          <a:blip r:embed="rId3"/>
          <a:stretch>
            <a:fillRect/>
          </a:stretch>
        </p:blipFill>
        <p:spPr>
          <a:xfrm>
            <a:off x="3999571" y="4930093"/>
            <a:ext cx="1539667" cy="1410902"/>
          </a:xfrm>
          <a:prstGeom prst="rect">
            <a:avLst/>
          </a:prstGeom>
        </p:spPr>
      </p:pic>
    </p:spTree>
    <p:extLst>
      <p:ext uri="{BB962C8B-B14F-4D97-AF65-F5344CB8AC3E}">
        <p14:creationId xmlns:p14="http://schemas.microsoft.com/office/powerpoint/2010/main" val="40457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D037C-BEDE-83CE-57BE-E090153FB86A}"/>
              </a:ext>
            </a:extLst>
          </p:cNvPr>
          <p:cNvSpPr>
            <a:spLocks noGrp="1"/>
          </p:cNvSpPr>
          <p:nvPr>
            <p:ph type="title"/>
          </p:nvPr>
        </p:nvSpPr>
        <p:spPr/>
        <p:txBody>
          <a:bodyPr/>
          <a:lstStyle/>
          <a:p>
            <a:r>
              <a:rPr lang="en-US" dirty="0"/>
              <a:t>Direct Examination</a:t>
            </a:r>
          </a:p>
        </p:txBody>
      </p:sp>
      <p:sp>
        <p:nvSpPr>
          <p:cNvPr id="3" name="Slide Number Placeholder 2">
            <a:extLst>
              <a:ext uri="{FF2B5EF4-FFF2-40B4-BE49-F238E27FC236}">
                <a16:creationId xmlns:a16="http://schemas.microsoft.com/office/drawing/2014/main" id="{FBAC6A68-A498-F638-2399-BA2627D9B2B4}"/>
              </a:ext>
            </a:extLst>
          </p:cNvPr>
          <p:cNvSpPr>
            <a:spLocks noGrp="1"/>
          </p:cNvSpPr>
          <p:nvPr>
            <p:ph type="sldNum" sz="quarter" idx="12"/>
          </p:nvPr>
        </p:nvSpPr>
        <p:spPr/>
        <p:txBody>
          <a:bodyPr/>
          <a:lstStyle/>
          <a:p>
            <a:pPr>
              <a:defRPr/>
            </a:pPr>
            <a:r>
              <a:rPr lang="en-US"/>
              <a:t>1-</a:t>
            </a:r>
            <a:fld id="{5C12D4F4-8E4C-42F9-932B-9E81ADC6F5A0}" type="slidenum">
              <a:rPr lang="en-US" smtClean="0"/>
              <a:pPr>
                <a:defRPr/>
              </a:pPr>
              <a:t>26</a:t>
            </a:fld>
            <a:endParaRPr lang="en-US" dirty="0"/>
          </a:p>
        </p:txBody>
      </p:sp>
      <p:sp>
        <p:nvSpPr>
          <p:cNvPr id="4" name="TextBox 3">
            <a:extLst>
              <a:ext uri="{FF2B5EF4-FFF2-40B4-BE49-F238E27FC236}">
                <a16:creationId xmlns:a16="http://schemas.microsoft.com/office/drawing/2014/main" id="{4493ED74-0FA7-46ED-56EB-650A2D79C4AC}"/>
              </a:ext>
            </a:extLst>
          </p:cNvPr>
          <p:cNvSpPr txBox="1"/>
          <p:nvPr/>
        </p:nvSpPr>
        <p:spPr>
          <a:xfrm>
            <a:off x="437322" y="1709530"/>
            <a:ext cx="8295861" cy="3108543"/>
          </a:xfrm>
          <a:prstGeom prst="rect">
            <a:avLst/>
          </a:prstGeom>
          <a:noFill/>
        </p:spPr>
        <p:txBody>
          <a:bodyPr wrap="square" rtlCol="0">
            <a:spAutoFit/>
          </a:bodyPr>
          <a:lstStyle/>
          <a:p>
            <a:pPr lvl="1">
              <a:buClr>
                <a:srgbClr val="002060"/>
              </a:buClr>
            </a:pPr>
            <a:r>
              <a:rPr lang="en-US" altLang="en-US" sz="2800" dirty="0">
                <a:solidFill>
                  <a:srgbClr val="000000"/>
                </a:solidFill>
                <a:latin typeface="+mn-lt"/>
                <a:cs typeface="Times New Roman" panose="02020603050405020304" pitchFamily="18" charset="0"/>
              </a:rPr>
              <a:t>Always be prepared be professional :</a:t>
            </a:r>
          </a:p>
          <a:p>
            <a:pPr lvl="1">
              <a:buClr>
                <a:srgbClr val="002060"/>
              </a:buClr>
            </a:pPr>
            <a:endParaRPr lang="en-US" altLang="en-US" sz="2800" dirty="0">
              <a:solidFill>
                <a:srgbClr val="000000"/>
              </a:solidFill>
              <a:latin typeface="+mn-lt"/>
              <a:cs typeface="Times New Roman" panose="02020603050405020304" pitchFamily="18" charset="0"/>
            </a:endParaRPr>
          </a:p>
          <a:p>
            <a:pPr marL="1371600" lvl="2" indent="-457200">
              <a:buClr>
                <a:srgbClr val="002060"/>
              </a:buClr>
              <a:buFont typeface="Arial" panose="020B0604020202020204" pitchFamily="34" charset="0"/>
              <a:buChar char="•"/>
            </a:pPr>
            <a:r>
              <a:rPr lang="en-US" altLang="en-US" sz="2800" dirty="0">
                <a:solidFill>
                  <a:srgbClr val="000000"/>
                </a:solidFill>
                <a:latin typeface="+mn-lt"/>
                <a:cs typeface="Times New Roman" panose="02020603050405020304" pitchFamily="18" charset="0"/>
              </a:rPr>
              <a:t>Make sure you to come to court well dressed and well groomed</a:t>
            </a:r>
          </a:p>
          <a:p>
            <a:pPr marL="1371600" lvl="2" indent="-457200">
              <a:buClr>
                <a:srgbClr val="002060"/>
              </a:buClr>
              <a:buFont typeface="Arial" panose="020B0604020202020204" pitchFamily="34" charset="0"/>
              <a:buChar char="•"/>
            </a:pPr>
            <a:r>
              <a:rPr lang="en-US" altLang="en-US" sz="2800" dirty="0">
                <a:solidFill>
                  <a:srgbClr val="000000"/>
                </a:solidFill>
                <a:latin typeface="+mn-lt"/>
                <a:cs typeface="Times New Roman" panose="02020603050405020304" pitchFamily="18" charset="0"/>
              </a:rPr>
              <a:t>Make sure both you and your DA are extremely familiar with all aspects of DRE training and the DRE report</a:t>
            </a:r>
          </a:p>
        </p:txBody>
      </p:sp>
    </p:spTree>
    <p:extLst>
      <p:ext uri="{BB962C8B-B14F-4D97-AF65-F5344CB8AC3E}">
        <p14:creationId xmlns:p14="http://schemas.microsoft.com/office/powerpoint/2010/main" val="1401292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C92E-BC59-F2E8-99F3-C68296082F94}"/>
              </a:ext>
            </a:extLst>
          </p:cNvPr>
          <p:cNvSpPr>
            <a:spLocks noGrp="1"/>
          </p:cNvSpPr>
          <p:nvPr>
            <p:ph type="title"/>
          </p:nvPr>
        </p:nvSpPr>
        <p:spPr>
          <a:xfrm>
            <a:off x="301487" y="298174"/>
            <a:ext cx="8541026" cy="914400"/>
          </a:xfrm>
        </p:spPr>
        <p:txBody>
          <a:bodyPr>
            <a:noAutofit/>
          </a:bodyPr>
          <a:lstStyle/>
          <a:p>
            <a:r>
              <a:rPr lang="en-US" sz="3400" dirty="0"/>
              <a:t>Being Professional – Maintaining Control</a:t>
            </a:r>
          </a:p>
        </p:txBody>
      </p:sp>
      <p:sp>
        <p:nvSpPr>
          <p:cNvPr id="3" name="Slide Number Placeholder 2">
            <a:extLst>
              <a:ext uri="{FF2B5EF4-FFF2-40B4-BE49-F238E27FC236}">
                <a16:creationId xmlns:a16="http://schemas.microsoft.com/office/drawing/2014/main" id="{2B3AD6D8-1946-4EA9-7119-467A665F78FF}"/>
              </a:ext>
            </a:extLst>
          </p:cNvPr>
          <p:cNvSpPr>
            <a:spLocks noGrp="1"/>
          </p:cNvSpPr>
          <p:nvPr>
            <p:ph type="sldNum" sz="quarter" idx="12"/>
          </p:nvPr>
        </p:nvSpPr>
        <p:spPr/>
        <p:txBody>
          <a:bodyPr/>
          <a:lstStyle/>
          <a:p>
            <a:pPr>
              <a:defRPr/>
            </a:pPr>
            <a:r>
              <a:rPr lang="en-US"/>
              <a:t>1-</a:t>
            </a:r>
            <a:fld id="{5C12D4F4-8E4C-42F9-932B-9E81ADC6F5A0}" type="slidenum">
              <a:rPr lang="en-US" smtClean="0"/>
              <a:pPr>
                <a:defRPr/>
              </a:pPr>
              <a:t>27</a:t>
            </a:fld>
            <a:endParaRPr lang="en-US" dirty="0"/>
          </a:p>
        </p:txBody>
      </p:sp>
      <p:sp>
        <p:nvSpPr>
          <p:cNvPr id="4" name="TextBox 3">
            <a:extLst>
              <a:ext uri="{FF2B5EF4-FFF2-40B4-BE49-F238E27FC236}">
                <a16:creationId xmlns:a16="http://schemas.microsoft.com/office/drawing/2014/main" id="{52A3DFF0-BD5C-1C9F-9597-617C918C0EF2}"/>
              </a:ext>
            </a:extLst>
          </p:cNvPr>
          <p:cNvSpPr txBox="1"/>
          <p:nvPr/>
        </p:nvSpPr>
        <p:spPr>
          <a:xfrm>
            <a:off x="301487" y="1378225"/>
            <a:ext cx="4548809"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0000"/>
                </a:solidFill>
                <a:latin typeface="+mn-lt"/>
                <a:cs typeface="Calibri" panose="020F0502020204030204" pitchFamily="34" charset="0"/>
              </a:rPr>
              <a:t>Listen to the questions</a:t>
            </a:r>
          </a:p>
          <a:p>
            <a:pPr marL="342900" indent="-342900">
              <a:buFont typeface="Arial" panose="020B0604020202020204" pitchFamily="34" charset="0"/>
              <a:buChar char="•"/>
            </a:pPr>
            <a:r>
              <a:rPr lang="en-US" sz="2400" dirty="0">
                <a:solidFill>
                  <a:srgbClr val="000000"/>
                </a:solidFill>
                <a:latin typeface="+mn-lt"/>
                <a:cs typeface="Calibri" panose="020F0502020204030204" pitchFamily="34" charset="0"/>
              </a:rPr>
              <a:t>Pause before answering the questions</a:t>
            </a:r>
          </a:p>
          <a:p>
            <a:pPr marL="342900" indent="-342900">
              <a:buFont typeface="Arial" panose="020B0604020202020204" pitchFamily="34" charset="0"/>
              <a:buChar char="•"/>
            </a:pPr>
            <a:r>
              <a:rPr lang="en-US" sz="2400" dirty="0">
                <a:solidFill>
                  <a:srgbClr val="000000"/>
                </a:solidFill>
                <a:latin typeface="+mn-lt"/>
                <a:cs typeface="Calibri" panose="020F0502020204030204" pitchFamily="34" charset="0"/>
              </a:rPr>
              <a:t>Use plain language</a:t>
            </a:r>
          </a:p>
          <a:p>
            <a:pPr marL="342900" indent="-342900">
              <a:buFont typeface="Arial" panose="020B0604020202020204" pitchFamily="34" charset="0"/>
              <a:buChar char="•"/>
            </a:pPr>
            <a:r>
              <a:rPr lang="en-US" sz="2400" dirty="0">
                <a:solidFill>
                  <a:srgbClr val="000000"/>
                </a:solidFill>
                <a:latin typeface="+mn-lt"/>
                <a:cs typeface="Calibri" panose="020F0502020204030204" pitchFamily="34" charset="0"/>
              </a:rPr>
              <a:t>Answer the questions based on your memory and recollection</a:t>
            </a:r>
          </a:p>
          <a:p>
            <a:pPr marL="342900" indent="-342900">
              <a:buFont typeface="Arial" panose="020B0604020202020204" pitchFamily="34" charset="0"/>
              <a:buChar char="•"/>
            </a:pPr>
            <a:r>
              <a:rPr lang="en-US" sz="2400" dirty="0">
                <a:solidFill>
                  <a:srgbClr val="000000"/>
                </a:solidFill>
                <a:latin typeface="+mn-lt"/>
                <a:cs typeface="Calibri" panose="020F0502020204030204" pitchFamily="34" charset="0"/>
              </a:rPr>
              <a:t>Relate Training and Experience</a:t>
            </a:r>
          </a:p>
          <a:p>
            <a:pPr marL="342900" indent="-342900">
              <a:buFont typeface="Arial" panose="020B0604020202020204" pitchFamily="34" charset="0"/>
              <a:buChar char="•"/>
            </a:pPr>
            <a:r>
              <a:rPr lang="en-US" sz="2400" dirty="0">
                <a:solidFill>
                  <a:srgbClr val="000000"/>
                </a:solidFill>
                <a:latin typeface="+mn-lt"/>
                <a:cs typeface="Calibri" panose="020F0502020204030204" pitchFamily="34" charset="0"/>
              </a:rPr>
              <a:t>Remain calm and confident </a:t>
            </a:r>
          </a:p>
          <a:p>
            <a:pPr marL="342900" indent="-342900">
              <a:buFont typeface="Arial" panose="020B0604020202020204" pitchFamily="34" charset="0"/>
              <a:buChar char="•"/>
            </a:pPr>
            <a:r>
              <a:rPr lang="en-US" sz="2400" dirty="0">
                <a:solidFill>
                  <a:srgbClr val="000000"/>
                </a:solidFill>
                <a:latin typeface="+mn-lt"/>
                <a:cs typeface="Calibri" panose="020F0502020204030204" pitchFamily="34" charset="0"/>
              </a:rPr>
              <a:t>Look at and speak to the jury (or judge if it is a bench trial) </a:t>
            </a:r>
          </a:p>
        </p:txBody>
      </p:sp>
      <p:pic>
        <p:nvPicPr>
          <p:cNvPr id="5" name="Picture 4" descr="A person in a military uniform&#10;&#10;Description automatically generated">
            <a:extLst>
              <a:ext uri="{FF2B5EF4-FFF2-40B4-BE49-F238E27FC236}">
                <a16:creationId xmlns:a16="http://schemas.microsoft.com/office/drawing/2014/main" id="{0487FAE6-5E4C-AA07-FAD3-87312A9A8A04}"/>
              </a:ext>
            </a:extLst>
          </p:cNvPr>
          <p:cNvPicPr>
            <a:picLocks noChangeAspect="1"/>
          </p:cNvPicPr>
          <p:nvPr/>
        </p:nvPicPr>
        <p:blipFill rotWithShape="1">
          <a:blip r:embed="rId2">
            <a:extLst>
              <a:ext uri="{28A0092B-C50C-407E-A947-70E740481C1C}">
                <a14:useLocalDpi xmlns:a14="http://schemas.microsoft.com/office/drawing/2010/main" val="0"/>
              </a:ext>
            </a:extLst>
          </a:blip>
          <a:srcRect r="3" b="9714"/>
          <a:stretch/>
        </p:blipFill>
        <p:spPr>
          <a:xfrm>
            <a:off x="4943061" y="1869633"/>
            <a:ext cx="3593668" cy="2433505"/>
          </a:xfrm>
          <a:prstGeom prst="rect">
            <a:avLst/>
          </a:prstGeom>
        </p:spPr>
      </p:pic>
    </p:spTree>
    <p:extLst>
      <p:ext uri="{BB962C8B-B14F-4D97-AF65-F5344CB8AC3E}">
        <p14:creationId xmlns:p14="http://schemas.microsoft.com/office/powerpoint/2010/main" val="1481915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70927" y="678763"/>
            <a:ext cx="5602146" cy="786926"/>
          </a:xfrm>
        </p:spPr>
        <p:txBody>
          <a:bodyPr vert="horz" lIns="68580" tIns="34290" rIns="68580" bIns="34290" rtlCol="0" anchor="t">
            <a:normAutofit/>
          </a:bodyPr>
          <a:lstStyle/>
          <a:p>
            <a:r>
              <a:rPr lang="en-US" altLang="en-US" dirty="0">
                <a:latin typeface="Times New Roman" panose="02020603050405020304" pitchFamily="18" charset="0"/>
                <a:cs typeface="Times New Roman" panose="02020603050405020304" pitchFamily="18" charset="0"/>
              </a:rPr>
              <a:t>Direct Examination</a:t>
            </a:r>
          </a:p>
        </p:txBody>
      </p:sp>
      <p:pic>
        <p:nvPicPr>
          <p:cNvPr id="2" name="DUI ARO Testimony Example - BAD (Tex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2940" y="1313323"/>
            <a:ext cx="5958120" cy="3351442"/>
          </a:xfrm>
          <a:prstGeom prst="rect">
            <a:avLst/>
          </a:prstGeom>
        </p:spPr>
      </p:pic>
      <p:sp>
        <p:nvSpPr>
          <p:cNvPr id="4099" name="Rectangle 3"/>
          <p:cNvSpPr>
            <a:spLocks noGrp="1" noChangeArrowheads="1"/>
          </p:cNvSpPr>
          <p:nvPr>
            <p:ph type="body" sz="half" idx="1"/>
          </p:nvPr>
        </p:nvSpPr>
        <p:spPr>
          <a:xfrm>
            <a:off x="2544418" y="5299325"/>
            <a:ext cx="3732520" cy="786927"/>
          </a:xfrm>
        </p:spPr>
        <p:txBody>
          <a:bodyPr vert="horz" lIns="68580" tIns="34290" rIns="68580" bIns="34290" rtlCol="0" anchor="t">
            <a:normAutofit/>
          </a:bodyPr>
          <a:lstStyle/>
          <a:p>
            <a:pPr marL="51435" lvl="1" indent="0" algn="ctr">
              <a:lnSpc>
                <a:spcPct val="110000"/>
              </a:lnSpc>
              <a:buNone/>
            </a:pPr>
            <a:r>
              <a:rPr lang="en-US" sz="3200" b="1" dirty="0">
                <a:latin typeface="Times New Roman" panose="02020603050405020304" pitchFamily="18" charset="0"/>
                <a:cs typeface="Times New Roman" panose="02020603050405020304" pitchFamily="18" charset="0"/>
              </a:rPr>
              <a:t>Don’t be this guy…</a:t>
            </a:r>
            <a:endParaRPr lang="en-US" altLang="en-US" sz="3200" dirty="0"/>
          </a:p>
          <a:p>
            <a:pPr marL="497205" lvl="2">
              <a:lnSpc>
                <a:spcPct val="110000"/>
              </a:lnSpc>
            </a:pPr>
            <a:endParaRPr lang="en-US" altLang="en-US" dirty="0"/>
          </a:p>
        </p:txBody>
      </p:sp>
    </p:spTree>
    <p:extLst>
      <p:ext uri="{BB962C8B-B14F-4D97-AF65-F5344CB8AC3E}">
        <p14:creationId xmlns:p14="http://schemas.microsoft.com/office/powerpoint/2010/main" val="3958858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19674" y="692015"/>
            <a:ext cx="4104651" cy="786926"/>
          </a:xfrm>
        </p:spPr>
        <p:txBody>
          <a:bodyPr vert="horz" lIns="68580" tIns="34290" rIns="68580" bIns="34290" rtlCol="0" anchor="t">
            <a:normAutofit fontScale="90000"/>
          </a:bodyPr>
          <a:lstStyle/>
          <a:p>
            <a:r>
              <a:rPr lang="en-US" altLang="en-US" dirty="0">
                <a:latin typeface="Times New Roman" panose="02020603050405020304" pitchFamily="18" charset="0"/>
                <a:cs typeface="Times New Roman" panose="02020603050405020304" pitchFamily="18" charset="0"/>
              </a:rPr>
              <a:t>Direct Examination</a:t>
            </a:r>
          </a:p>
        </p:txBody>
      </p:sp>
      <p:pic>
        <p:nvPicPr>
          <p:cNvPr id="3" name="DUI ARO Testimony Example - GOOD (Tex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9054" y="1478941"/>
            <a:ext cx="6064198" cy="3411111"/>
          </a:xfrm>
          <a:prstGeom prst="rect">
            <a:avLst/>
          </a:prstGeom>
        </p:spPr>
      </p:pic>
      <p:sp>
        <p:nvSpPr>
          <p:cNvPr id="4099" name="Rectangle 3"/>
          <p:cNvSpPr>
            <a:spLocks noGrp="1" noChangeArrowheads="1"/>
          </p:cNvSpPr>
          <p:nvPr>
            <p:ph type="body" sz="half" idx="1"/>
          </p:nvPr>
        </p:nvSpPr>
        <p:spPr>
          <a:xfrm>
            <a:off x="2943849" y="5404240"/>
            <a:ext cx="3256301" cy="786926"/>
          </a:xfrm>
        </p:spPr>
        <p:txBody>
          <a:bodyPr vert="horz" lIns="68580" tIns="34290" rIns="68580" bIns="34290" rtlCol="0" anchor="t">
            <a:normAutofit/>
          </a:bodyPr>
          <a:lstStyle/>
          <a:p>
            <a:pPr marL="51435" lvl="1" indent="0" algn="ctr">
              <a:lnSpc>
                <a:spcPct val="110000"/>
              </a:lnSpc>
              <a:buNone/>
            </a:pPr>
            <a:r>
              <a:rPr lang="en-US" sz="2400" b="1" dirty="0">
                <a:latin typeface="Times New Roman" panose="02020603050405020304" pitchFamily="18" charset="0"/>
                <a:cs typeface="Times New Roman" panose="02020603050405020304" pitchFamily="18" charset="0"/>
              </a:rPr>
              <a:t>Be this guy instead…</a:t>
            </a:r>
          </a:p>
        </p:txBody>
      </p:sp>
    </p:spTree>
    <p:extLst>
      <p:ext uri="{BB962C8B-B14F-4D97-AF65-F5344CB8AC3E}">
        <p14:creationId xmlns:p14="http://schemas.microsoft.com/office/powerpoint/2010/main" val="3236091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2"/>
          <p:cNvSpPr>
            <a:spLocks noGrp="1"/>
          </p:cNvSpPr>
          <p:nvPr>
            <p:ph type="title"/>
          </p:nvPr>
        </p:nvSpPr>
        <p:spPr/>
        <p:txBody>
          <a:bodyPr vert="horz" lIns="91440" tIns="45720" rIns="91440" bIns="45720" rtlCol="0" anchor="ctr">
            <a:normAutofit/>
          </a:bodyPr>
          <a:lstStyle/>
          <a:p>
            <a:r>
              <a:rPr lang="en-US" altLang="en-US" sz="3600" dirty="0"/>
              <a:t>Preparation</a:t>
            </a:r>
          </a:p>
        </p:txBody>
      </p:sp>
      <p:sp>
        <p:nvSpPr>
          <p:cNvPr id="2" name="Slide Number Placeholder 1"/>
          <p:cNvSpPr>
            <a:spLocks noGrp="1"/>
          </p:cNvSpPr>
          <p:nvPr>
            <p:ph type="sldNum" sz="quarter" idx="12"/>
          </p:nvPr>
        </p:nvSpPr>
        <p:spPr/>
        <p:txBody>
          <a:bodyPr/>
          <a:lstStyle/>
          <a:p>
            <a:r>
              <a:rPr lang="en-US" dirty="0"/>
              <a:t>28-</a:t>
            </a:r>
            <a:fld id="{12C312E6-CEA6-4A9F-8459-9469216A9FFC}" type="slidenum">
              <a:rPr lang="en-US" smtClean="0"/>
              <a:pPr/>
              <a:t>3</a:t>
            </a:fld>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73" y="1593849"/>
            <a:ext cx="6807053" cy="4540252"/>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9EC3-7D88-4A13-B633-0A10EE48DAF2}"/>
              </a:ext>
            </a:extLst>
          </p:cNvPr>
          <p:cNvSpPr>
            <a:spLocks noGrp="1"/>
          </p:cNvSpPr>
          <p:nvPr>
            <p:ph type="title"/>
          </p:nvPr>
        </p:nvSpPr>
        <p:spPr>
          <a:xfrm>
            <a:off x="685800" y="4949843"/>
            <a:ext cx="7772400" cy="857250"/>
          </a:xfrm>
        </p:spPr>
        <p:txBody>
          <a:bodyPr>
            <a:normAutofit fontScale="90000"/>
          </a:bodyPr>
          <a:lstStyle/>
          <a:p>
            <a:pPr algn="ctr"/>
            <a:r>
              <a:rPr lang="en-US" sz="3600" dirty="0">
                <a:solidFill>
                  <a:srgbClr val="000000"/>
                </a:solidFill>
                <a:latin typeface="Times New Roman" panose="02020603050405020304" pitchFamily="18" charset="0"/>
                <a:cs typeface="Times New Roman" panose="02020603050405020304" pitchFamily="18" charset="0"/>
              </a:rPr>
              <a:t>And Never, Never be put in this situation!</a:t>
            </a:r>
          </a:p>
        </p:txBody>
      </p:sp>
      <p:pic>
        <p:nvPicPr>
          <p:cNvPr id="5" name="furman">
            <a:hlinkClick r:id="" action="ppaction://media"/>
            <a:extLst>
              <a:ext uri="{FF2B5EF4-FFF2-40B4-BE49-F238E27FC236}">
                <a16:creationId xmlns:a16="http://schemas.microsoft.com/office/drawing/2014/main" id="{D5DC04B2-3F68-4CA4-8032-AEACBF9605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4467" y="1050907"/>
            <a:ext cx="6495067" cy="3653475"/>
          </a:xfrm>
          <a:prstGeom prst="rect">
            <a:avLst/>
          </a:prstGeom>
        </p:spPr>
      </p:pic>
    </p:spTree>
    <p:extLst>
      <p:ext uri="{BB962C8B-B14F-4D97-AF65-F5344CB8AC3E}">
        <p14:creationId xmlns:p14="http://schemas.microsoft.com/office/powerpoint/2010/main" val="15953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338B-40FA-D445-51D5-196FBAB7B246}"/>
              </a:ext>
            </a:extLst>
          </p:cNvPr>
          <p:cNvSpPr>
            <a:spLocks noGrp="1"/>
          </p:cNvSpPr>
          <p:nvPr>
            <p:ph type="title"/>
          </p:nvPr>
        </p:nvSpPr>
        <p:spPr>
          <a:xfrm>
            <a:off x="685800" y="609600"/>
            <a:ext cx="7772400" cy="715617"/>
          </a:xfrm>
        </p:spPr>
        <p:txBody>
          <a:bodyPr/>
          <a:lstStyle/>
          <a:p>
            <a:r>
              <a:rPr lang="en-US" sz="4000" dirty="0">
                <a:solidFill>
                  <a:schemeClr val="tx1"/>
                </a:solidFill>
                <a:latin typeface="Times New Roman" panose="02020603050405020304" pitchFamily="18" charset="0"/>
                <a:cs typeface="Times New Roman" panose="02020603050405020304" pitchFamily="18" charset="0"/>
              </a:rPr>
              <a:t>Rendering An Opinion</a:t>
            </a:r>
            <a:endParaRPr lang="en-US" dirty="0"/>
          </a:p>
        </p:txBody>
      </p:sp>
      <p:sp>
        <p:nvSpPr>
          <p:cNvPr id="3" name="Text Placeholder 2">
            <a:extLst>
              <a:ext uri="{FF2B5EF4-FFF2-40B4-BE49-F238E27FC236}">
                <a16:creationId xmlns:a16="http://schemas.microsoft.com/office/drawing/2014/main" id="{9111DC50-B18A-3470-72F0-561C5ED880F4}"/>
              </a:ext>
            </a:extLst>
          </p:cNvPr>
          <p:cNvSpPr>
            <a:spLocks noGrp="1"/>
          </p:cNvSpPr>
          <p:nvPr>
            <p:ph type="body" sz="half" idx="1"/>
          </p:nvPr>
        </p:nvSpPr>
        <p:spPr>
          <a:xfrm>
            <a:off x="685800" y="1630018"/>
            <a:ext cx="7772400" cy="4253948"/>
          </a:xfrm>
        </p:spPr>
        <p:txBody>
          <a:bodyPr>
            <a:normAutofit lnSpcReduction="10000"/>
          </a:bodyPr>
          <a:lstStyle/>
          <a:p>
            <a:pPr lvl="0" fontAlgn="base">
              <a:buClrTx/>
              <a:buFont typeface="Arial" panose="020B0604020202020204" pitchFamily="34" charset="0"/>
              <a:buChar char="•"/>
            </a:pPr>
            <a:r>
              <a:rPr lang="en-US" sz="2800" dirty="0">
                <a:cs typeface="Times New Roman" panose="02020603050405020304" pitchFamily="18" charset="0"/>
              </a:rPr>
              <a:t>How much time did you spend with the defendant that night?</a:t>
            </a:r>
          </a:p>
          <a:p>
            <a:pPr lvl="0" fontAlgn="base">
              <a:buClrTx/>
              <a:buFont typeface="Arial" panose="020B0604020202020204" pitchFamily="34" charset="0"/>
              <a:buChar char="•"/>
            </a:pPr>
            <a:r>
              <a:rPr lang="en-US" sz="2800" dirty="0">
                <a:cs typeface="Times New Roman" panose="02020603050405020304" pitchFamily="18" charset="0"/>
              </a:rPr>
              <a:t>How long did the evaluation process take?</a:t>
            </a:r>
          </a:p>
          <a:p>
            <a:pPr lvl="0" fontAlgn="base">
              <a:buClrTx/>
              <a:buFont typeface="Arial" panose="020B0604020202020204" pitchFamily="34" charset="0"/>
              <a:buChar char="•"/>
            </a:pPr>
            <a:r>
              <a:rPr lang="en-US" sz="2800" dirty="0">
                <a:cs typeface="Times New Roman" panose="02020603050405020304" pitchFamily="18" charset="0"/>
              </a:rPr>
              <a:t>Based on your training, experience, and the evaluation you performed on the defendant, did you form an opinion as to whether the defendant was under the influence of alcohol and/or drugs?</a:t>
            </a:r>
          </a:p>
          <a:p>
            <a:pPr>
              <a:buClrTx/>
              <a:buFont typeface="Arial" panose="020B0604020202020204" pitchFamily="34" charset="0"/>
              <a:buChar char="•"/>
            </a:pPr>
            <a:r>
              <a:rPr lang="en-US" sz="2800" dirty="0">
                <a:cs typeface="Times New Roman" panose="02020603050405020304" pitchFamily="18" charset="0"/>
              </a:rPr>
              <a:t>What is that opinion?</a:t>
            </a:r>
          </a:p>
          <a:p>
            <a:pPr>
              <a:buClrTx/>
              <a:buFont typeface="Arial" panose="020B0604020202020204" pitchFamily="34" charset="0"/>
              <a:buChar char="•"/>
            </a:pPr>
            <a:r>
              <a:rPr lang="en-US" sz="2800" dirty="0">
                <a:cs typeface="Times New Roman" panose="02020603050405020304" pitchFamily="18" charset="0"/>
              </a:rPr>
              <a:t>What is the basis for this opinion?</a:t>
            </a:r>
          </a:p>
          <a:p>
            <a:endParaRPr lang="en-US" dirty="0"/>
          </a:p>
        </p:txBody>
      </p:sp>
      <p:sp>
        <p:nvSpPr>
          <p:cNvPr id="5" name="Slide Number Placeholder 4">
            <a:extLst>
              <a:ext uri="{FF2B5EF4-FFF2-40B4-BE49-F238E27FC236}">
                <a16:creationId xmlns:a16="http://schemas.microsoft.com/office/drawing/2014/main" id="{F21025EF-1C47-8A0D-4ED4-D80E5709D124}"/>
              </a:ext>
            </a:extLst>
          </p:cNvPr>
          <p:cNvSpPr>
            <a:spLocks noGrp="1"/>
          </p:cNvSpPr>
          <p:nvPr>
            <p:ph type="sldNum" sz="quarter" idx="12"/>
          </p:nvPr>
        </p:nvSpPr>
        <p:spPr/>
        <p:txBody>
          <a:bodyPr/>
          <a:lstStyle/>
          <a:p>
            <a:fld id="{EF43F9A8-7751-4B7D-AF02-A09723640C16}" type="slidenum">
              <a:rPr lang="en-US" altLang="en-US" smtClean="0"/>
              <a:pPr/>
              <a:t>31</a:t>
            </a:fld>
            <a:endParaRPr lang="en-US" altLang="en-US"/>
          </a:p>
        </p:txBody>
      </p:sp>
    </p:spTree>
    <p:extLst>
      <p:ext uri="{BB962C8B-B14F-4D97-AF65-F5344CB8AC3E}">
        <p14:creationId xmlns:p14="http://schemas.microsoft.com/office/powerpoint/2010/main" val="220979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338B-40FA-D445-51D5-196FBAB7B246}"/>
              </a:ext>
            </a:extLst>
          </p:cNvPr>
          <p:cNvSpPr>
            <a:spLocks noGrp="1"/>
          </p:cNvSpPr>
          <p:nvPr>
            <p:ph type="title"/>
          </p:nvPr>
        </p:nvSpPr>
        <p:spPr>
          <a:xfrm>
            <a:off x="685800" y="609600"/>
            <a:ext cx="7772400" cy="715617"/>
          </a:xfrm>
        </p:spPr>
        <p:txBody>
          <a:bodyPr/>
          <a:lstStyle/>
          <a:p>
            <a:r>
              <a:rPr lang="en-US" sz="4000" dirty="0">
                <a:solidFill>
                  <a:schemeClr val="tx1"/>
                </a:solidFill>
                <a:latin typeface="Times New Roman" panose="02020603050405020304" pitchFamily="18" charset="0"/>
                <a:cs typeface="Times New Roman" panose="02020603050405020304" pitchFamily="18" charset="0"/>
              </a:rPr>
              <a:t>Rendering An Opinion</a:t>
            </a:r>
            <a:endParaRPr lang="en-US" dirty="0"/>
          </a:p>
        </p:txBody>
      </p:sp>
      <p:sp>
        <p:nvSpPr>
          <p:cNvPr id="3" name="Text Placeholder 2">
            <a:extLst>
              <a:ext uri="{FF2B5EF4-FFF2-40B4-BE49-F238E27FC236}">
                <a16:creationId xmlns:a16="http://schemas.microsoft.com/office/drawing/2014/main" id="{9111DC50-B18A-3470-72F0-561C5ED880F4}"/>
              </a:ext>
            </a:extLst>
          </p:cNvPr>
          <p:cNvSpPr>
            <a:spLocks noGrp="1"/>
          </p:cNvSpPr>
          <p:nvPr>
            <p:ph type="body" sz="half" idx="1"/>
          </p:nvPr>
        </p:nvSpPr>
        <p:spPr>
          <a:xfrm>
            <a:off x="503583" y="1510748"/>
            <a:ext cx="8269356" cy="4558748"/>
          </a:xfrm>
        </p:spPr>
        <p:txBody>
          <a:bodyPr>
            <a:normAutofit fontScale="92500"/>
          </a:bodyPr>
          <a:lstStyle/>
          <a:p>
            <a:pPr>
              <a:buClr>
                <a:srgbClr val="FFC000"/>
              </a:buClr>
            </a:pPr>
            <a:r>
              <a:rPr lang="en-US" sz="2100" dirty="0">
                <a:solidFill>
                  <a:srgbClr val="000000"/>
                </a:solidFill>
                <a:cs typeface="Times New Roman" panose="02020603050405020304" pitchFamily="18" charset="0"/>
              </a:rPr>
              <a:t>What were the significant factors that made you arrive at your opinion?</a:t>
            </a:r>
          </a:p>
          <a:p>
            <a:pPr lvl="0" fontAlgn="base">
              <a:buClr>
                <a:srgbClr val="FFC000"/>
              </a:buClr>
            </a:pPr>
            <a:r>
              <a:rPr lang="en-US" sz="2100" dirty="0">
                <a:solidFill>
                  <a:srgbClr val="000000"/>
                </a:solidFill>
                <a:cs typeface="Times New Roman" panose="02020603050405020304" pitchFamily="18" charset="0"/>
              </a:rPr>
              <a:t>Do you have an opinion as to what type of drug(s) was influencing the defendant?</a:t>
            </a:r>
          </a:p>
          <a:p>
            <a:pPr>
              <a:buClr>
                <a:srgbClr val="FFC000"/>
              </a:buClr>
            </a:pPr>
            <a:r>
              <a:rPr lang="en-US" sz="2100" dirty="0">
                <a:solidFill>
                  <a:srgbClr val="000000"/>
                </a:solidFill>
                <a:cs typeface="Times New Roman" panose="02020603050405020304" pitchFamily="18" charset="0"/>
              </a:rPr>
              <a:t>What is that opinion?</a:t>
            </a:r>
          </a:p>
          <a:p>
            <a:pPr>
              <a:buClr>
                <a:srgbClr val="FFC000"/>
              </a:buClr>
            </a:pPr>
            <a:r>
              <a:rPr lang="en-US" sz="2100" dirty="0">
                <a:solidFill>
                  <a:srgbClr val="000000"/>
                </a:solidFill>
                <a:cs typeface="Times New Roman" panose="02020603050405020304" pitchFamily="18" charset="0"/>
              </a:rPr>
              <a:t>What is the basis for that opinion?</a:t>
            </a:r>
          </a:p>
          <a:p>
            <a:pPr lvl="0" fontAlgn="base">
              <a:buClr>
                <a:srgbClr val="FFC000"/>
              </a:buClr>
            </a:pPr>
            <a:r>
              <a:rPr lang="en-US" sz="2100" dirty="0">
                <a:solidFill>
                  <a:srgbClr val="000000"/>
                </a:solidFill>
                <a:cs typeface="Times New Roman" panose="02020603050405020304" pitchFamily="18" charset="0"/>
              </a:rPr>
              <a:t>Are you familiar with the drug ______?</a:t>
            </a:r>
          </a:p>
          <a:p>
            <a:pPr lvl="1" fontAlgn="base">
              <a:buClr>
                <a:srgbClr val="002060"/>
              </a:buClr>
            </a:pPr>
            <a:r>
              <a:rPr lang="en-US" sz="2100" dirty="0">
                <a:solidFill>
                  <a:srgbClr val="000000"/>
                </a:solidFill>
                <a:cs typeface="Times New Roman" panose="02020603050405020304" pitchFamily="18" charset="0"/>
              </a:rPr>
              <a:t>Is that drug within the category of drugs you indicated was influencing the defendant?</a:t>
            </a:r>
          </a:p>
          <a:p>
            <a:pPr lvl="1" fontAlgn="base">
              <a:buClr>
                <a:srgbClr val="002060"/>
              </a:buClr>
            </a:pPr>
            <a:r>
              <a:rPr lang="en-US" sz="2100" dirty="0">
                <a:solidFill>
                  <a:srgbClr val="000000"/>
                </a:solidFill>
                <a:cs typeface="Times New Roman" panose="02020603050405020304" pitchFamily="18" charset="0"/>
              </a:rPr>
              <a:t>What signs and symptoms would you generally expect to see in a person under the influence of that drug?</a:t>
            </a:r>
          </a:p>
          <a:p>
            <a:pPr lvl="1" fontAlgn="base">
              <a:buClr>
                <a:srgbClr val="002060"/>
              </a:buClr>
            </a:pPr>
            <a:r>
              <a:rPr lang="en-US" sz="2100" dirty="0">
                <a:solidFill>
                  <a:srgbClr val="000000"/>
                </a:solidFill>
                <a:cs typeface="Times New Roman" panose="02020603050405020304" pitchFamily="18" charset="0"/>
              </a:rPr>
              <a:t>How long does it take for that drug to influence an individual once they have taken it?</a:t>
            </a:r>
          </a:p>
          <a:p>
            <a:pPr lvl="1" fontAlgn="base">
              <a:buClr>
                <a:srgbClr val="002060"/>
              </a:buClr>
            </a:pPr>
            <a:r>
              <a:rPr lang="en-US" sz="2100" dirty="0">
                <a:solidFill>
                  <a:srgbClr val="000000"/>
                </a:solidFill>
                <a:cs typeface="Times New Roman" panose="02020603050405020304" pitchFamily="18" charset="0"/>
              </a:rPr>
              <a:t>How long will the effects of that drug last?</a:t>
            </a:r>
          </a:p>
          <a:p>
            <a:endParaRPr lang="en-US" dirty="0"/>
          </a:p>
        </p:txBody>
      </p:sp>
      <p:sp>
        <p:nvSpPr>
          <p:cNvPr id="5" name="Slide Number Placeholder 4">
            <a:extLst>
              <a:ext uri="{FF2B5EF4-FFF2-40B4-BE49-F238E27FC236}">
                <a16:creationId xmlns:a16="http://schemas.microsoft.com/office/drawing/2014/main" id="{F21025EF-1C47-8A0D-4ED4-D80E5709D124}"/>
              </a:ext>
            </a:extLst>
          </p:cNvPr>
          <p:cNvSpPr>
            <a:spLocks noGrp="1"/>
          </p:cNvSpPr>
          <p:nvPr>
            <p:ph type="sldNum" sz="quarter" idx="12"/>
          </p:nvPr>
        </p:nvSpPr>
        <p:spPr/>
        <p:txBody>
          <a:bodyPr/>
          <a:lstStyle/>
          <a:p>
            <a:fld id="{EF43F9A8-7751-4B7D-AF02-A09723640C16}" type="slidenum">
              <a:rPr lang="en-US" altLang="en-US" smtClean="0"/>
              <a:pPr/>
              <a:t>32</a:t>
            </a:fld>
            <a:endParaRPr lang="en-US" altLang="en-US"/>
          </a:p>
        </p:txBody>
      </p:sp>
    </p:spTree>
    <p:extLst>
      <p:ext uri="{BB962C8B-B14F-4D97-AF65-F5344CB8AC3E}">
        <p14:creationId xmlns:p14="http://schemas.microsoft.com/office/powerpoint/2010/main" val="830421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338B-40FA-D445-51D5-196FBAB7B246}"/>
              </a:ext>
            </a:extLst>
          </p:cNvPr>
          <p:cNvSpPr>
            <a:spLocks noGrp="1"/>
          </p:cNvSpPr>
          <p:nvPr>
            <p:ph type="title"/>
          </p:nvPr>
        </p:nvSpPr>
        <p:spPr>
          <a:xfrm>
            <a:off x="685800" y="609600"/>
            <a:ext cx="7772400" cy="715617"/>
          </a:xfrm>
        </p:spPr>
        <p:txBody>
          <a:bodyPr/>
          <a:lstStyle/>
          <a:p>
            <a:r>
              <a:rPr lang="en-US" sz="4000" dirty="0">
                <a:solidFill>
                  <a:schemeClr val="tx1"/>
                </a:solidFill>
                <a:latin typeface="Times New Roman" panose="02020603050405020304" pitchFamily="18" charset="0"/>
                <a:cs typeface="Times New Roman" panose="02020603050405020304" pitchFamily="18" charset="0"/>
              </a:rPr>
              <a:t>Rendering An Opinion</a:t>
            </a:r>
            <a:endParaRPr lang="en-US" dirty="0"/>
          </a:p>
        </p:txBody>
      </p:sp>
      <p:sp>
        <p:nvSpPr>
          <p:cNvPr id="3" name="Text Placeholder 2">
            <a:extLst>
              <a:ext uri="{FF2B5EF4-FFF2-40B4-BE49-F238E27FC236}">
                <a16:creationId xmlns:a16="http://schemas.microsoft.com/office/drawing/2014/main" id="{9111DC50-B18A-3470-72F0-561C5ED880F4}"/>
              </a:ext>
            </a:extLst>
          </p:cNvPr>
          <p:cNvSpPr>
            <a:spLocks noGrp="1"/>
          </p:cNvSpPr>
          <p:nvPr>
            <p:ph type="body" sz="half" idx="1"/>
          </p:nvPr>
        </p:nvSpPr>
        <p:spPr>
          <a:xfrm>
            <a:off x="503583" y="1510748"/>
            <a:ext cx="8269356" cy="4558748"/>
          </a:xfrm>
        </p:spPr>
        <p:txBody>
          <a:bodyPr>
            <a:normAutofit fontScale="92500"/>
          </a:bodyPr>
          <a:lstStyle/>
          <a:p>
            <a:pPr lvl="0" fontAlgn="base">
              <a:buClr>
                <a:srgbClr val="FFC000"/>
              </a:buClr>
            </a:pPr>
            <a:r>
              <a:rPr lang="en-US" sz="2800" dirty="0">
                <a:solidFill>
                  <a:srgbClr val="000000"/>
                </a:solidFill>
                <a:cs typeface="Times New Roman" panose="02020603050405020304" pitchFamily="18" charset="0"/>
              </a:rPr>
              <a:t>Do you have an opinion on whether or not a person under the influence of this category of drug could affect their ability to operate a motor vehicle safely?</a:t>
            </a:r>
          </a:p>
          <a:p>
            <a:pPr lvl="1" fontAlgn="base">
              <a:buClr>
                <a:srgbClr val="000000"/>
              </a:buClr>
            </a:pPr>
            <a:r>
              <a:rPr lang="en-US" sz="2800" dirty="0">
                <a:solidFill>
                  <a:srgbClr val="000000"/>
                </a:solidFill>
                <a:cs typeface="Times New Roman" panose="02020603050405020304" pitchFamily="18" charset="0"/>
              </a:rPr>
              <a:t>What is your opinion?</a:t>
            </a:r>
          </a:p>
          <a:p>
            <a:pPr lvl="1" fontAlgn="base">
              <a:buClr>
                <a:srgbClr val="000000"/>
              </a:buClr>
            </a:pPr>
            <a:r>
              <a:rPr lang="en-US" sz="2800" dirty="0">
                <a:solidFill>
                  <a:srgbClr val="000000"/>
                </a:solidFill>
                <a:cs typeface="Times New Roman" panose="02020603050405020304" pitchFamily="18" charset="0"/>
              </a:rPr>
              <a:t>What is the basis for that opinion?</a:t>
            </a:r>
          </a:p>
          <a:p>
            <a:pPr marL="0" lvl="0" indent="0" fontAlgn="base">
              <a:buClr>
                <a:srgbClr val="FFC000"/>
              </a:buClr>
              <a:buNone/>
            </a:pPr>
            <a:r>
              <a:rPr lang="en-US" sz="2800" dirty="0">
                <a:solidFill>
                  <a:srgbClr val="000000"/>
                </a:solidFill>
                <a:cs typeface="Times New Roman" panose="02020603050405020304" pitchFamily="18" charset="0"/>
              </a:rPr>
              <a:t>Given your observations of the defendant and the information you just testified to, do you have an opinion as to whether or not the defendant could safely operate a motor vehicle given his/her impairment?</a:t>
            </a:r>
          </a:p>
          <a:p>
            <a:pPr lvl="1" fontAlgn="base">
              <a:buClr>
                <a:srgbClr val="002060"/>
              </a:buClr>
            </a:pPr>
            <a:r>
              <a:rPr lang="en-US" sz="2800" dirty="0">
                <a:solidFill>
                  <a:srgbClr val="000000"/>
                </a:solidFill>
                <a:cs typeface="Times New Roman" panose="02020603050405020304" pitchFamily="18" charset="0"/>
              </a:rPr>
              <a:t>What is that opinion?</a:t>
            </a:r>
          </a:p>
          <a:p>
            <a:pPr lvl="1" fontAlgn="base">
              <a:buClr>
                <a:srgbClr val="002060"/>
              </a:buClr>
            </a:pPr>
            <a:r>
              <a:rPr lang="en-US" sz="2800" dirty="0">
                <a:solidFill>
                  <a:srgbClr val="000000"/>
                </a:solidFill>
                <a:cs typeface="Times New Roman" panose="02020603050405020304" pitchFamily="18" charset="0"/>
              </a:rPr>
              <a:t>What is the basis for that opinion?</a:t>
            </a:r>
          </a:p>
          <a:p>
            <a:endParaRPr lang="en-US" dirty="0"/>
          </a:p>
        </p:txBody>
      </p:sp>
      <p:sp>
        <p:nvSpPr>
          <p:cNvPr id="5" name="Slide Number Placeholder 4">
            <a:extLst>
              <a:ext uri="{FF2B5EF4-FFF2-40B4-BE49-F238E27FC236}">
                <a16:creationId xmlns:a16="http://schemas.microsoft.com/office/drawing/2014/main" id="{F21025EF-1C47-8A0D-4ED4-D80E5709D124}"/>
              </a:ext>
            </a:extLst>
          </p:cNvPr>
          <p:cNvSpPr>
            <a:spLocks noGrp="1"/>
          </p:cNvSpPr>
          <p:nvPr>
            <p:ph type="sldNum" sz="quarter" idx="12"/>
          </p:nvPr>
        </p:nvSpPr>
        <p:spPr/>
        <p:txBody>
          <a:bodyPr/>
          <a:lstStyle/>
          <a:p>
            <a:fld id="{EF43F9A8-7751-4B7D-AF02-A09723640C16}" type="slidenum">
              <a:rPr lang="en-US" altLang="en-US" smtClean="0"/>
              <a:pPr/>
              <a:t>33</a:t>
            </a:fld>
            <a:endParaRPr lang="en-US" altLang="en-US"/>
          </a:p>
        </p:txBody>
      </p:sp>
    </p:spTree>
    <p:extLst>
      <p:ext uri="{BB962C8B-B14F-4D97-AF65-F5344CB8AC3E}">
        <p14:creationId xmlns:p14="http://schemas.microsoft.com/office/powerpoint/2010/main" val="1151370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vert="horz" lIns="91440" tIns="45720" rIns="91440" bIns="45720" rtlCol="0" anchor="ctr">
            <a:normAutofit/>
          </a:bodyPr>
          <a:lstStyle/>
          <a:p>
            <a:r>
              <a:rPr lang="en-US" altLang="en-US" sz="3600" dirty="0"/>
              <a:t>Typical Defense Tactics</a:t>
            </a:r>
          </a:p>
        </p:txBody>
      </p:sp>
      <p:sp>
        <p:nvSpPr>
          <p:cNvPr id="6" name="Content Placeholder 2"/>
          <p:cNvSpPr>
            <a:spLocks noGrp="1"/>
          </p:cNvSpPr>
          <p:nvPr>
            <p:ph idx="1"/>
          </p:nvPr>
        </p:nvSpPr>
        <p:spPr>
          <a:xfrm>
            <a:off x="4870032" y="1798496"/>
            <a:ext cx="3816768" cy="4327983"/>
          </a:xfrm>
        </p:spPr>
        <p:txBody>
          <a:bodyPr/>
          <a:lstStyle/>
          <a:p>
            <a:pPr lvl="1">
              <a:lnSpc>
                <a:spcPct val="100000"/>
              </a:lnSpc>
              <a:spcAft>
                <a:spcPts val="1200"/>
              </a:spcAft>
            </a:pPr>
            <a:r>
              <a:rPr lang="en-US" dirty="0"/>
              <a:t>Challenging observations and interpretations</a:t>
            </a:r>
          </a:p>
          <a:p>
            <a:pPr lvl="1">
              <a:lnSpc>
                <a:spcPct val="100000"/>
              </a:lnSpc>
              <a:spcAft>
                <a:spcPts val="1200"/>
              </a:spcAft>
            </a:pPr>
            <a:r>
              <a:rPr lang="en-US" dirty="0"/>
              <a:t>Challenging credentials</a:t>
            </a:r>
          </a:p>
          <a:p>
            <a:endParaRPr lang="en-US" dirty="0"/>
          </a:p>
        </p:txBody>
      </p:sp>
      <p:sp>
        <p:nvSpPr>
          <p:cNvPr id="2" name="Slide Number Placeholder 1"/>
          <p:cNvSpPr>
            <a:spLocks noGrp="1"/>
          </p:cNvSpPr>
          <p:nvPr>
            <p:ph type="sldNum" sz="quarter" idx="12"/>
          </p:nvPr>
        </p:nvSpPr>
        <p:spPr/>
        <p:txBody>
          <a:bodyPr/>
          <a:lstStyle>
            <a:defPPr>
              <a:defRPr lang="en-US"/>
            </a:defPPr>
            <a:lvl1pPr algn="r" rtl="0" fontAlgn="base">
              <a:spcBef>
                <a:spcPct val="0"/>
              </a:spcBef>
              <a:spcAft>
                <a:spcPct val="0"/>
              </a:spcAft>
              <a:defRPr sz="1200" b="1" kern="1200">
                <a:solidFill>
                  <a:schemeClr val="bg1"/>
                </a:solidFill>
                <a:latin typeface="Trebuchet MS" pitchFamily="34" charset="0"/>
                <a:ea typeface="+mn-ea"/>
                <a:cs typeface="+mn-cs"/>
              </a:defRPr>
            </a:lvl1pPr>
            <a:lvl2pPr marL="457200" algn="l" rtl="0" fontAlgn="base">
              <a:spcBef>
                <a:spcPct val="0"/>
              </a:spcBef>
              <a:spcAft>
                <a:spcPct val="0"/>
              </a:spcAft>
              <a:defRPr sz="1200" kern="1200">
                <a:solidFill>
                  <a:schemeClr val="tx1"/>
                </a:solidFill>
                <a:latin typeface="Trebuchet MS" pitchFamily="34" charset="0"/>
                <a:ea typeface="+mn-ea"/>
                <a:cs typeface="+mn-cs"/>
              </a:defRPr>
            </a:lvl2pPr>
            <a:lvl3pPr marL="914400" algn="l" rtl="0" fontAlgn="base">
              <a:spcBef>
                <a:spcPct val="0"/>
              </a:spcBef>
              <a:spcAft>
                <a:spcPct val="0"/>
              </a:spcAft>
              <a:defRPr sz="1200" kern="1200">
                <a:solidFill>
                  <a:schemeClr val="tx1"/>
                </a:solidFill>
                <a:latin typeface="Trebuchet MS" pitchFamily="34" charset="0"/>
                <a:ea typeface="+mn-ea"/>
                <a:cs typeface="+mn-cs"/>
              </a:defRPr>
            </a:lvl3pPr>
            <a:lvl4pPr marL="1371600" algn="l" rtl="0" fontAlgn="base">
              <a:spcBef>
                <a:spcPct val="0"/>
              </a:spcBef>
              <a:spcAft>
                <a:spcPct val="0"/>
              </a:spcAft>
              <a:defRPr sz="1200" kern="1200">
                <a:solidFill>
                  <a:schemeClr val="tx1"/>
                </a:solidFill>
                <a:latin typeface="Trebuchet MS" pitchFamily="34" charset="0"/>
                <a:ea typeface="+mn-ea"/>
                <a:cs typeface="+mn-cs"/>
              </a:defRPr>
            </a:lvl4pPr>
            <a:lvl5pPr marL="1828800" algn="l" rtl="0" fontAlgn="base">
              <a:spcBef>
                <a:spcPct val="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Trebuchet MS" pitchFamily="34" charset="0"/>
                <a:ea typeface="+mn-ea"/>
                <a:cs typeface="+mn-cs"/>
              </a:defRPr>
            </a:lvl6pPr>
            <a:lvl7pPr marL="2743200" algn="l" defTabSz="914400" rtl="0" eaLnBrk="1" latinLnBrk="0" hangingPunct="1">
              <a:defRPr sz="1200" kern="1200">
                <a:solidFill>
                  <a:schemeClr val="tx1"/>
                </a:solidFill>
                <a:latin typeface="Trebuchet MS" pitchFamily="34" charset="0"/>
                <a:ea typeface="+mn-ea"/>
                <a:cs typeface="+mn-cs"/>
              </a:defRPr>
            </a:lvl7pPr>
            <a:lvl8pPr marL="3200400" algn="l" defTabSz="914400" rtl="0" eaLnBrk="1" latinLnBrk="0" hangingPunct="1">
              <a:defRPr sz="1200" kern="1200">
                <a:solidFill>
                  <a:schemeClr val="tx1"/>
                </a:solidFill>
                <a:latin typeface="Trebuchet MS" pitchFamily="34" charset="0"/>
                <a:ea typeface="+mn-ea"/>
                <a:cs typeface="+mn-cs"/>
              </a:defRPr>
            </a:lvl8pPr>
            <a:lvl9pPr marL="3657600" algn="l" defTabSz="914400" rtl="0" eaLnBrk="1" latinLnBrk="0" hangingPunct="1">
              <a:defRPr sz="1200" kern="1200">
                <a:solidFill>
                  <a:schemeClr val="tx1"/>
                </a:solidFill>
                <a:latin typeface="Trebuchet MS" pitchFamily="34" charset="0"/>
                <a:ea typeface="+mn-ea"/>
                <a:cs typeface="+mn-cs"/>
              </a:defRPr>
            </a:lvl9pPr>
          </a:lstStyle>
          <a:p>
            <a:r>
              <a:rPr lang="en-US" sz="1400" b="0" dirty="0">
                <a:latin typeface="Arial Narrow" panose="020B0606020202030204" pitchFamily="34" charset="0"/>
              </a:rPr>
              <a:t>28-</a:t>
            </a:r>
            <a:fld id="{12C312E6-CEA6-4A9F-8459-9469216A9FFC}" type="slidenum">
              <a:rPr lang="en-US" sz="1400" b="0" smtClean="0">
                <a:latin typeface="Arial Narrow" panose="020B0606020202030204" pitchFamily="34" charset="0"/>
              </a:rPr>
              <a:pPr/>
              <a:t>34</a:t>
            </a:fld>
            <a:endParaRPr lang="en-US" sz="1400" b="0" dirty="0">
              <a:latin typeface="Arial Narrow" panose="020B0606020202030204" pitchFamily="34"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288124" y="1798497"/>
            <a:ext cx="3985846" cy="2657230"/>
          </a:xfrm>
          <a:prstGeom prst="rect">
            <a:avLst/>
          </a:prstGeom>
          <a:ln>
            <a:noFill/>
          </a:ln>
          <a:effectLst/>
        </p:spPr>
      </p:pic>
    </p:spTree>
    <p:custDataLst>
      <p:tags r:id="rId1"/>
    </p:custDataLst>
    <p:extLst>
      <p:ext uri="{BB962C8B-B14F-4D97-AF65-F5344CB8AC3E}">
        <p14:creationId xmlns:p14="http://schemas.microsoft.com/office/powerpoint/2010/main" val="379020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6A28-D547-5F9B-96AD-D3EF0C38218C}"/>
              </a:ext>
            </a:extLst>
          </p:cNvPr>
          <p:cNvSpPr>
            <a:spLocks noGrp="1"/>
          </p:cNvSpPr>
          <p:nvPr>
            <p:ph type="title"/>
          </p:nvPr>
        </p:nvSpPr>
        <p:spPr/>
        <p:txBody>
          <a:bodyPr/>
          <a:lstStyle/>
          <a:p>
            <a:r>
              <a:rPr lang="en-US" dirty="0"/>
              <a:t>Cross-Examination</a:t>
            </a:r>
          </a:p>
        </p:txBody>
      </p:sp>
      <p:sp>
        <p:nvSpPr>
          <p:cNvPr id="3" name="Content Placeholder 2">
            <a:extLst>
              <a:ext uri="{FF2B5EF4-FFF2-40B4-BE49-F238E27FC236}">
                <a16:creationId xmlns:a16="http://schemas.microsoft.com/office/drawing/2014/main" id="{F538A111-4A17-6ACC-8BD8-E42F216370F3}"/>
              </a:ext>
            </a:extLst>
          </p:cNvPr>
          <p:cNvSpPr>
            <a:spLocks noGrp="1"/>
          </p:cNvSpPr>
          <p:nvPr>
            <p:ph idx="1"/>
          </p:nvPr>
        </p:nvSpPr>
        <p:spPr>
          <a:xfrm>
            <a:off x="457200" y="1554480"/>
            <a:ext cx="8342243" cy="4572000"/>
          </a:xfrm>
        </p:spPr>
        <p:txBody>
          <a:bodyPr/>
          <a:lstStyle/>
          <a:p>
            <a:r>
              <a:rPr lang="en-US" dirty="0"/>
              <a:t>Three types of Questions:</a:t>
            </a:r>
          </a:p>
          <a:p>
            <a:pPr marL="0" indent="0"/>
            <a:r>
              <a:rPr lang="en-US" dirty="0"/>
              <a:t>	1) Concessions (Agree to things that help them)</a:t>
            </a:r>
          </a:p>
          <a:p>
            <a:pPr marL="0" indent="0"/>
            <a:r>
              <a:rPr lang="en-US" dirty="0"/>
              <a:t>	2) Impeachment (Everything you did was wrong)</a:t>
            </a:r>
          </a:p>
          <a:p>
            <a:pPr marL="0" indent="0"/>
            <a:r>
              <a:rPr lang="en-US" dirty="0"/>
              <a:t>	3) Competency Attack (You don’t have the 	expertise to do what you did or to say what you 	said)</a:t>
            </a:r>
          </a:p>
          <a:p>
            <a:endParaRPr lang="en-US" dirty="0"/>
          </a:p>
        </p:txBody>
      </p:sp>
      <p:sp>
        <p:nvSpPr>
          <p:cNvPr id="4" name="Slide Number Placeholder 3">
            <a:extLst>
              <a:ext uri="{FF2B5EF4-FFF2-40B4-BE49-F238E27FC236}">
                <a16:creationId xmlns:a16="http://schemas.microsoft.com/office/drawing/2014/main" id="{08B84A1C-E864-6886-98ED-CB7BC2CA608F}"/>
              </a:ext>
            </a:extLst>
          </p:cNvPr>
          <p:cNvSpPr>
            <a:spLocks noGrp="1"/>
          </p:cNvSpPr>
          <p:nvPr>
            <p:ph type="sldNum" sz="quarter" idx="12"/>
          </p:nvPr>
        </p:nvSpPr>
        <p:spPr/>
        <p:txBody>
          <a:bodyPr/>
          <a:lstStyle/>
          <a:p>
            <a:r>
              <a:rPr lang="en-US"/>
              <a:t>1-</a:t>
            </a:r>
            <a:fld id="{1A9123A3-0271-4B8A-88D5-27E5ED042118}" type="slidenum">
              <a:rPr lang="en-US" smtClean="0"/>
              <a:pPr/>
              <a:t>35</a:t>
            </a:fld>
            <a:endParaRPr lang="en-US" dirty="0"/>
          </a:p>
        </p:txBody>
      </p:sp>
    </p:spTree>
    <p:extLst>
      <p:ext uri="{BB962C8B-B14F-4D97-AF65-F5344CB8AC3E}">
        <p14:creationId xmlns:p14="http://schemas.microsoft.com/office/powerpoint/2010/main" val="4041736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F88C94-2C99-63D8-1F8E-F2E19C7F933C}"/>
              </a:ext>
            </a:extLst>
          </p:cNvPr>
          <p:cNvSpPr>
            <a:spLocks noGrp="1"/>
          </p:cNvSpPr>
          <p:nvPr>
            <p:ph sz="quarter" idx="1"/>
          </p:nvPr>
        </p:nvSpPr>
        <p:spPr/>
        <p:txBody>
          <a:bodyPr/>
          <a:lstStyle/>
          <a:p>
            <a:pPr algn="l" rtl="0" fontAlgn="base">
              <a:buClr>
                <a:srgbClr val="002060"/>
              </a:buClr>
              <a:buFont typeface="Arial" panose="020B0604020202020204" pitchFamily="34" charset="0"/>
              <a:buChar char="•"/>
            </a:pPr>
            <a:r>
              <a:rPr lang="en-US" b="0" i="0" u="none" strike="noStrike" dirty="0">
                <a:solidFill>
                  <a:srgbClr val="000000"/>
                </a:solidFill>
                <a:effectLst/>
              </a:rPr>
              <a:t>The General Theory or Principle the Expert Relies On</a:t>
            </a:r>
            <a:r>
              <a:rPr lang="en-US" b="0" i="0" dirty="0">
                <a:solidFill>
                  <a:srgbClr val="000000"/>
                </a:solidFill>
                <a:effectLst/>
              </a:rPr>
              <a:t>​</a:t>
            </a:r>
          </a:p>
          <a:p>
            <a:pPr algn="l" rtl="0" fontAlgn="base">
              <a:buClr>
                <a:srgbClr val="002060"/>
              </a:buClr>
              <a:buFont typeface="Arial" panose="020B0604020202020204" pitchFamily="34" charset="0"/>
              <a:buChar char="•"/>
            </a:pPr>
            <a:r>
              <a:rPr lang="en-US" b="0" i="0" u="none" strike="noStrike" dirty="0">
                <a:solidFill>
                  <a:srgbClr val="000000"/>
                </a:solidFill>
                <a:effectLst/>
              </a:rPr>
              <a:t>The Factual Bases of the Expert's Opinion</a:t>
            </a:r>
            <a:r>
              <a:rPr lang="en-US" b="0" i="0" dirty="0">
                <a:solidFill>
                  <a:srgbClr val="000000"/>
                </a:solidFill>
                <a:effectLst/>
              </a:rPr>
              <a:t>​</a:t>
            </a:r>
          </a:p>
          <a:p>
            <a:pPr algn="l" rtl="0" fontAlgn="base">
              <a:buClr>
                <a:srgbClr val="002060"/>
              </a:buClr>
              <a:buFont typeface="Arial" panose="020B0604020202020204" pitchFamily="34" charset="0"/>
              <a:buChar char="•"/>
            </a:pPr>
            <a:r>
              <a:rPr lang="en-US" b="0" i="0" u="none" strike="noStrike" dirty="0">
                <a:solidFill>
                  <a:srgbClr val="000000"/>
                </a:solidFill>
                <a:effectLst/>
              </a:rPr>
              <a:t>Expert's Qualifications</a:t>
            </a:r>
            <a:endParaRPr lang="en-US" b="0" i="0" dirty="0">
              <a:solidFill>
                <a:srgbClr val="000000"/>
              </a:solidFill>
              <a:effectLst/>
            </a:endParaRPr>
          </a:p>
          <a:p>
            <a:pPr eaLnBrk="1" hangingPunct="1">
              <a:buFontTx/>
              <a:buNone/>
            </a:pPr>
            <a:endParaRPr lang="en-US" dirty="0"/>
          </a:p>
        </p:txBody>
      </p:sp>
      <p:sp>
        <p:nvSpPr>
          <p:cNvPr id="3" name="Title 2">
            <a:extLst>
              <a:ext uri="{FF2B5EF4-FFF2-40B4-BE49-F238E27FC236}">
                <a16:creationId xmlns:a16="http://schemas.microsoft.com/office/drawing/2014/main" id="{4D71257B-176F-04A2-BC8B-6A114957969F}"/>
              </a:ext>
            </a:extLst>
          </p:cNvPr>
          <p:cNvSpPr>
            <a:spLocks noGrp="1"/>
          </p:cNvSpPr>
          <p:nvPr>
            <p:ph type="title"/>
          </p:nvPr>
        </p:nvSpPr>
        <p:spPr/>
        <p:txBody>
          <a:bodyPr/>
          <a:lstStyle/>
          <a:p>
            <a:r>
              <a:rPr lang="en-US" dirty="0">
                <a:cs typeface="+mj-cs"/>
              </a:rPr>
              <a:t>Defense Challenges</a:t>
            </a:r>
            <a:endParaRPr lang="en-US" dirty="0"/>
          </a:p>
        </p:txBody>
      </p:sp>
      <p:sp>
        <p:nvSpPr>
          <p:cNvPr id="4" name="Slide Number Placeholder 3">
            <a:extLst>
              <a:ext uri="{FF2B5EF4-FFF2-40B4-BE49-F238E27FC236}">
                <a16:creationId xmlns:a16="http://schemas.microsoft.com/office/drawing/2014/main" id="{F2248203-9F9B-6701-52B9-58EBAE658534}"/>
              </a:ext>
            </a:extLst>
          </p:cNvPr>
          <p:cNvSpPr>
            <a:spLocks noGrp="1"/>
          </p:cNvSpPr>
          <p:nvPr>
            <p:ph type="sldNum" sz="quarter" idx="10"/>
          </p:nvPr>
        </p:nvSpPr>
        <p:spPr/>
        <p:txBody>
          <a:bodyPr/>
          <a:lstStyle/>
          <a:p>
            <a:r>
              <a:rPr lang="en-US"/>
              <a:t>8-</a:t>
            </a:r>
            <a:fld id="{9F4F17EC-3751-4A57-9281-36AF2CD679EC}" type="slidenum">
              <a:rPr lang="en-US" smtClean="0"/>
              <a:pPr/>
              <a:t>36</a:t>
            </a:fld>
            <a:endParaRPr lang="en-US" dirty="0"/>
          </a:p>
        </p:txBody>
      </p:sp>
    </p:spTree>
    <p:extLst>
      <p:ext uri="{BB962C8B-B14F-4D97-AF65-F5344CB8AC3E}">
        <p14:creationId xmlns:p14="http://schemas.microsoft.com/office/powerpoint/2010/main" val="3052956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F88C94-2C99-63D8-1F8E-F2E19C7F933C}"/>
              </a:ext>
            </a:extLst>
          </p:cNvPr>
          <p:cNvSpPr>
            <a:spLocks noGrp="1"/>
          </p:cNvSpPr>
          <p:nvPr>
            <p:ph sz="quarter" idx="1"/>
          </p:nvPr>
        </p:nvSpPr>
        <p:spPr/>
        <p:txBody>
          <a:bodyPr/>
          <a:lstStyle/>
          <a:p>
            <a:pPr algn="l" rtl="0" fontAlgn="base">
              <a:buClr>
                <a:srgbClr val="002060"/>
              </a:buClr>
              <a:buFont typeface="Arial" panose="020B0604020202020204" pitchFamily="34" charset="0"/>
              <a:buChar char="•"/>
            </a:pPr>
            <a:r>
              <a:rPr lang="en-US" b="0" i="0" u="none" strike="noStrike" dirty="0">
                <a:solidFill>
                  <a:srgbClr val="000000"/>
                </a:solidFill>
                <a:effectLst/>
              </a:rPr>
              <a:t>Not a Medical Doctor/Toxicologist</a:t>
            </a:r>
            <a:r>
              <a:rPr lang="en-US" b="0" i="0" dirty="0">
                <a:solidFill>
                  <a:srgbClr val="000000"/>
                </a:solidFill>
                <a:effectLst/>
              </a:rPr>
              <a:t>​</a:t>
            </a:r>
          </a:p>
          <a:p>
            <a:pPr algn="l" rtl="0" fontAlgn="base">
              <a:buClr>
                <a:srgbClr val="002060"/>
              </a:buClr>
              <a:buFont typeface="Arial" panose="020B0604020202020204" pitchFamily="34" charset="0"/>
              <a:buChar char="•"/>
            </a:pPr>
            <a:r>
              <a:rPr lang="en-US" b="0" i="0" u="none" strike="noStrike" dirty="0">
                <a:solidFill>
                  <a:srgbClr val="000000"/>
                </a:solidFill>
                <a:effectLst/>
              </a:rPr>
              <a:t>Little or No Training/Experience</a:t>
            </a:r>
            <a:r>
              <a:rPr lang="en-US" b="0" i="0" dirty="0">
                <a:solidFill>
                  <a:srgbClr val="000000"/>
                </a:solidFill>
                <a:effectLst/>
              </a:rPr>
              <a:t>​</a:t>
            </a:r>
          </a:p>
          <a:p>
            <a:pPr algn="l" rtl="0" fontAlgn="base">
              <a:buClr>
                <a:srgbClr val="002060"/>
              </a:buClr>
              <a:buFont typeface="Arial" panose="020B0604020202020204" pitchFamily="34" charset="0"/>
              <a:buChar char="•"/>
            </a:pPr>
            <a:r>
              <a:rPr lang="en-US" b="0" i="0" u="none" strike="noStrike" dirty="0">
                <a:solidFill>
                  <a:srgbClr val="000000"/>
                </a:solidFill>
                <a:effectLst/>
              </a:rPr>
              <a:t>No formal education in scientific/medical field</a:t>
            </a:r>
            <a:r>
              <a:rPr lang="en-US" b="0" i="0" dirty="0">
                <a:solidFill>
                  <a:srgbClr val="000000"/>
                </a:solidFill>
                <a:effectLst/>
              </a:rPr>
              <a:t>​</a:t>
            </a:r>
          </a:p>
          <a:p>
            <a:pPr algn="l" rtl="0" fontAlgn="base">
              <a:buClr>
                <a:srgbClr val="002060"/>
              </a:buClr>
              <a:buFont typeface="Arial" panose="020B0604020202020204" pitchFamily="34" charset="0"/>
              <a:buChar char="•"/>
            </a:pPr>
            <a:r>
              <a:rPr lang="en-US" b="0" i="0" u="none" strike="noStrike" dirty="0">
                <a:solidFill>
                  <a:srgbClr val="000000"/>
                </a:solidFill>
                <a:effectLst/>
              </a:rPr>
              <a:t>Don't know the "science"</a:t>
            </a:r>
            <a:r>
              <a:rPr lang="en-US" b="0" i="0" dirty="0">
                <a:solidFill>
                  <a:srgbClr val="000000"/>
                </a:solidFill>
                <a:effectLst/>
              </a:rPr>
              <a:t>​</a:t>
            </a:r>
          </a:p>
          <a:p>
            <a:pPr algn="l" rtl="0" fontAlgn="base">
              <a:buClr>
                <a:srgbClr val="002060"/>
              </a:buClr>
              <a:buFont typeface="Arial" panose="020B0604020202020204" pitchFamily="34" charset="0"/>
              <a:buChar char="•"/>
            </a:pPr>
            <a:r>
              <a:rPr lang="en-US" dirty="0">
                <a:solidFill>
                  <a:srgbClr val="000000"/>
                </a:solidFill>
              </a:rPr>
              <a:t>Other Medical cause for signs of impairment</a:t>
            </a:r>
          </a:p>
          <a:p>
            <a:pPr algn="l" rtl="0" fontAlgn="base">
              <a:buClr>
                <a:srgbClr val="002060"/>
              </a:buClr>
              <a:buFont typeface="Arial" panose="020B0604020202020204" pitchFamily="34" charset="0"/>
              <a:buChar char="•"/>
            </a:pPr>
            <a:r>
              <a:rPr lang="en-US" b="0" i="0" dirty="0">
                <a:solidFill>
                  <a:srgbClr val="000000"/>
                </a:solidFill>
                <a:effectLst/>
              </a:rPr>
              <a:t>DRE did not follow the protocol</a:t>
            </a:r>
          </a:p>
          <a:p>
            <a:pPr marL="0" indent="0" algn="l" rtl="0" fontAlgn="base">
              <a:buClr>
                <a:srgbClr val="002060"/>
              </a:buClr>
              <a:buNone/>
            </a:pPr>
            <a:endParaRPr lang="en-US" b="0" i="0" dirty="0">
              <a:solidFill>
                <a:srgbClr val="000000"/>
              </a:solidFill>
              <a:effectLst/>
              <a:latin typeface="Arial" panose="020B0604020202020204" pitchFamily="34" charset="0"/>
            </a:endParaRPr>
          </a:p>
          <a:p>
            <a:pPr eaLnBrk="1" hangingPunct="1">
              <a:buFontTx/>
              <a:buNone/>
            </a:pPr>
            <a:endParaRPr lang="en-US" dirty="0"/>
          </a:p>
        </p:txBody>
      </p:sp>
      <p:sp>
        <p:nvSpPr>
          <p:cNvPr id="3" name="Title 2">
            <a:extLst>
              <a:ext uri="{FF2B5EF4-FFF2-40B4-BE49-F238E27FC236}">
                <a16:creationId xmlns:a16="http://schemas.microsoft.com/office/drawing/2014/main" id="{4D71257B-176F-04A2-BC8B-6A114957969F}"/>
              </a:ext>
            </a:extLst>
          </p:cNvPr>
          <p:cNvSpPr>
            <a:spLocks noGrp="1"/>
          </p:cNvSpPr>
          <p:nvPr>
            <p:ph type="title"/>
          </p:nvPr>
        </p:nvSpPr>
        <p:spPr/>
        <p:txBody>
          <a:bodyPr/>
          <a:lstStyle/>
          <a:p>
            <a:r>
              <a:rPr lang="en-US" dirty="0">
                <a:cs typeface="+mj-cs"/>
              </a:rPr>
              <a:t>Defense Challenges</a:t>
            </a:r>
            <a:endParaRPr lang="en-US" dirty="0"/>
          </a:p>
        </p:txBody>
      </p:sp>
      <p:sp>
        <p:nvSpPr>
          <p:cNvPr id="4" name="Slide Number Placeholder 3">
            <a:extLst>
              <a:ext uri="{FF2B5EF4-FFF2-40B4-BE49-F238E27FC236}">
                <a16:creationId xmlns:a16="http://schemas.microsoft.com/office/drawing/2014/main" id="{F2248203-9F9B-6701-52B9-58EBAE658534}"/>
              </a:ext>
            </a:extLst>
          </p:cNvPr>
          <p:cNvSpPr>
            <a:spLocks noGrp="1"/>
          </p:cNvSpPr>
          <p:nvPr>
            <p:ph type="sldNum" sz="quarter" idx="10"/>
          </p:nvPr>
        </p:nvSpPr>
        <p:spPr/>
        <p:txBody>
          <a:bodyPr/>
          <a:lstStyle/>
          <a:p>
            <a:r>
              <a:rPr lang="en-US"/>
              <a:t>8-</a:t>
            </a:r>
            <a:fld id="{9F4F17EC-3751-4A57-9281-36AF2CD679EC}" type="slidenum">
              <a:rPr lang="en-US" smtClean="0"/>
              <a:pPr/>
              <a:t>37</a:t>
            </a:fld>
            <a:endParaRPr lang="en-US" dirty="0"/>
          </a:p>
        </p:txBody>
      </p:sp>
    </p:spTree>
    <p:extLst>
      <p:ext uri="{BB962C8B-B14F-4D97-AF65-F5344CB8AC3E}">
        <p14:creationId xmlns:p14="http://schemas.microsoft.com/office/powerpoint/2010/main" val="2314934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C91042-DF5D-7E11-03B8-0FDA2CC8A4C0}"/>
              </a:ext>
            </a:extLst>
          </p:cNvPr>
          <p:cNvSpPr>
            <a:spLocks noGrp="1"/>
          </p:cNvSpPr>
          <p:nvPr>
            <p:ph sz="quarter" idx="1"/>
          </p:nvPr>
        </p:nvSpPr>
        <p:spPr>
          <a:xfrm>
            <a:off x="457200" y="1524000"/>
            <a:ext cx="8229600" cy="4800600"/>
          </a:xfrm>
        </p:spPr>
        <p:txBody>
          <a:bodyPr/>
          <a:lstStyle/>
          <a:p>
            <a:r>
              <a:rPr lang="en-US" dirty="0"/>
              <a:t>Doctors and Scientists have studied and documented obvious signs of alcohol and drug impairment that can be observed and documented in a scientifically reliable way. (The drug categories have been separated into seven separate categories)</a:t>
            </a:r>
          </a:p>
          <a:p>
            <a:r>
              <a:rPr lang="en-US" dirty="0"/>
              <a:t>The validation studies are published, repeatable and well verified</a:t>
            </a:r>
          </a:p>
          <a:p>
            <a:r>
              <a:rPr lang="en-US" dirty="0"/>
              <a:t>The studies verify that trained law enforcement officers can identify these signs of impairment with great accuracy </a:t>
            </a:r>
          </a:p>
          <a:p>
            <a:r>
              <a:rPr lang="en-US" dirty="0"/>
              <a:t>The DEC program works</a:t>
            </a:r>
          </a:p>
          <a:p>
            <a:endParaRPr lang="en-US" dirty="0"/>
          </a:p>
        </p:txBody>
      </p:sp>
      <p:sp>
        <p:nvSpPr>
          <p:cNvPr id="3" name="Title 2">
            <a:extLst>
              <a:ext uri="{FF2B5EF4-FFF2-40B4-BE49-F238E27FC236}">
                <a16:creationId xmlns:a16="http://schemas.microsoft.com/office/drawing/2014/main" id="{18299372-8B31-8560-CDF9-621C678B06D8}"/>
              </a:ext>
            </a:extLst>
          </p:cNvPr>
          <p:cNvSpPr>
            <a:spLocks noGrp="1"/>
          </p:cNvSpPr>
          <p:nvPr>
            <p:ph type="title"/>
          </p:nvPr>
        </p:nvSpPr>
        <p:spPr/>
        <p:txBody>
          <a:bodyPr/>
          <a:lstStyle/>
          <a:p>
            <a:r>
              <a:rPr lang="en-US" dirty="0"/>
              <a:t>Rely On The Validation Studies</a:t>
            </a:r>
          </a:p>
        </p:txBody>
      </p:sp>
      <p:sp>
        <p:nvSpPr>
          <p:cNvPr id="4" name="Slide Number Placeholder 3">
            <a:extLst>
              <a:ext uri="{FF2B5EF4-FFF2-40B4-BE49-F238E27FC236}">
                <a16:creationId xmlns:a16="http://schemas.microsoft.com/office/drawing/2014/main" id="{F3A48DF7-005D-3B1B-4799-0ACD1C0FB82E}"/>
              </a:ext>
            </a:extLst>
          </p:cNvPr>
          <p:cNvSpPr>
            <a:spLocks noGrp="1"/>
          </p:cNvSpPr>
          <p:nvPr>
            <p:ph type="sldNum" sz="quarter" idx="10"/>
          </p:nvPr>
        </p:nvSpPr>
        <p:spPr/>
        <p:txBody>
          <a:bodyPr/>
          <a:lstStyle/>
          <a:p>
            <a:r>
              <a:rPr lang="en-US"/>
              <a:t>8-</a:t>
            </a:r>
            <a:fld id="{9F4F17EC-3751-4A57-9281-36AF2CD679EC}" type="slidenum">
              <a:rPr lang="en-US" smtClean="0"/>
              <a:pPr/>
              <a:t>38</a:t>
            </a:fld>
            <a:endParaRPr lang="en-US" dirty="0"/>
          </a:p>
        </p:txBody>
      </p:sp>
    </p:spTree>
    <p:extLst>
      <p:ext uri="{BB962C8B-B14F-4D97-AF65-F5344CB8AC3E}">
        <p14:creationId xmlns:p14="http://schemas.microsoft.com/office/powerpoint/2010/main" val="2518739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6A28-D547-5F9B-96AD-D3EF0C38218C}"/>
              </a:ext>
            </a:extLst>
          </p:cNvPr>
          <p:cNvSpPr>
            <a:spLocks noGrp="1"/>
          </p:cNvSpPr>
          <p:nvPr>
            <p:ph type="title"/>
          </p:nvPr>
        </p:nvSpPr>
        <p:spPr/>
        <p:txBody>
          <a:bodyPr/>
          <a:lstStyle/>
          <a:p>
            <a:r>
              <a:rPr lang="en-US" dirty="0"/>
              <a:t>Cross-Examination</a:t>
            </a:r>
          </a:p>
        </p:txBody>
      </p:sp>
      <p:sp>
        <p:nvSpPr>
          <p:cNvPr id="3" name="Content Placeholder 2">
            <a:extLst>
              <a:ext uri="{FF2B5EF4-FFF2-40B4-BE49-F238E27FC236}">
                <a16:creationId xmlns:a16="http://schemas.microsoft.com/office/drawing/2014/main" id="{F538A111-4A17-6ACC-8BD8-E42F216370F3}"/>
              </a:ext>
            </a:extLst>
          </p:cNvPr>
          <p:cNvSpPr>
            <a:spLocks noGrp="1"/>
          </p:cNvSpPr>
          <p:nvPr>
            <p:ph idx="1"/>
          </p:nvPr>
        </p:nvSpPr>
        <p:spPr/>
        <p:txBody>
          <a:bodyPr/>
          <a:lstStyle/>
          <a:p>
            <a:pPr lvl="1" eaLnBrk="1" hangingPunct="1"/>
            <a:r>
              <a:rPr lang="en-US" altLang="en-US" dirty="0"/>
              <a:t>Be Professional (Not argumentative or smart responses)</a:t>
            </a:r>
          </a:p>
          <a:p>
            <a:pPr lvl="1" eaLnBrk="1" hangingPunct="1"/>
            <a:r>
              <a:rPr lang="en-US" altLang="en-US" dirty="0"/>
              <a:t>Answer only the Question Asked</a:t>
            </a:r>
          </a:p>
          <a:p>
            <a:pPr lvl="1" eaLnBrk="1" hangingPunct="1"/>
            <a:r>
              <a:rPr lang="en-US" altLang="en-US" dirty="0"/>
              <a:t>If You Don</a:t>
            </a:r>
            <a:r>
              <a:rPr lang="ja-JP" altLang="en-US" dirty="0"/>
              <a:t>’</a:t>
            </a:r>
            <a:r>
              <a:rPr lang="en-US" altLang="ja-JP" dirty="0"/>
              <a:t>t Know the Answer, Just Say So</a:t>
            </a:r>
          </a:p>
          <a:p>
            <a:pPr lvl="2" eaLnBrk="1" hangingPunct="1"/>
            <a:r>
              <a:rPr lang="en-US" altLang="en-US" dirty="0"/>
              <a:t>I do not know</a:t>
            </a:r>
          </a:p>
          <a:p>
            <a:pPr lvl="2" eaLnBrk="1" hangingPunct="1"/>
            <a:r>
              <a:rPr lang="en-US" altLang="en-US" dirty="0"/>
              <a:t>I do not recall</a:t>
            </a:r>
          </a:p>
          <a:p>
            <a:pPr lvl="2" eaLnBrk="1" hangingPunct="1"/>
            <a:r>
              <a:rPr lang="en-US" altLang="en-US" dirty="0"/>
              <a:t>I cannot answer that question without explanation</a:t>
            </a:r>
          </a:p>
          <a:p>
            <a:endParaRPr lang="en-US" dirty="0"/>
          </a:p>
        </p:txBody>
      </p:sp>
      <p:sp>
        <p:nvSpPr>
          <p:cNvPr id="4" name="Slide Number Placeholder 3">
            <a:extLst>
              <a:ext uri="{FF2B5EF4-FFF2-40B4-BE49-F238E27FC236}">
                <a16:creationId xmlns:a16="http://schemas.microsoft.com/office/drawing/2014/main" id="{08B84A1C-E864-6886-98ED-CB7BC2CA608F}"/>
              </a:ext>
            </a:extLst>
          </p:cNvPr>
          <p:cNvSpPr>
            <a:spLocks noGrp="1"/>
          </p:cNvSpPr>
          <p:nvPr>
            <p:ph type="sldNum" sz="quarter" idx="12"/>
          </p:nvPr>
        </p:nvSpPr>
        <p:spPr/>
        <p:txBody>
          <a:bodyPr/>
          <a:lstStyle/>
          <a:p>
            <a:r>
              <a:rPr lang="en-US"/>
              <a:t>1-</a:t>
            </a:r>
            <a:fld id="{1A9123A3-0271-4B8A-88D5-27E5ED042118}" type="slidenum">
              <a:rPr lang="en-US" smtClean="0"/>
              <a:pPr/>
              <a:t>39</a:t>
            </a:fld>
            <a:endParaRPr lang="en-US" dirty="0"/>
          </a:p>
        </p:txBody>
      </p:sp>
    </p:spTree>
    <p:extLst>
      <p:ext uri="{BB962C8B-B14F-4D97-AF65-F5344CB8AC3E}">
        <p14:creationId xmlns:p14="http://schemas.microsoft.com/office/powerpoint/2010/main" val="4059736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FA5E5-CD65-EA3B-1685-56D06EB04EB0}"/>
              </a:ext>
            </a:extLst>
          </p:cNvPr>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Pre-Trial Conference</a:t>
            </a:r>
            <a:endParaRPr lang="en-US" dirty="0"/>
          </a:p>
        </p:txBody>
      </p:sp>
      <p:sp>
        <p:nvSpPr>
          <p:cNvPr id="3" name="Slide Number Placeholder 2">
            <a:extLst>
              <a:ext uri="{FF2B5EF4-FFF2-40B4-BE49-F238E27FC236}">
                <a16:creationId xmlns:a16="http://schemas.microsoft.com/office/drawing/2014/main" id="{ED62CA1D-6051-A99C-71F4-A16E3B9FE705}"/>
              </a:ext>
            </a:extLst>
          </p:cNvPr>
          <p:cNvSpPr>
            <a:spLocks noGrp="1"/>
          </p:cNvSpPr>
          <p:nvPr>
            <p:ph type="sldNum" sz="quarter" idx="12"/>
          </p:nvPr>
        </p:nvSpPr>
        <p:spPr/>
        <p:txBody>
          <a:bodyPr/>
          <a:lstStyle/>
          <a:p>
            <a:pPr>
              <a:defRPr/>
            </a:pPr>
            <a:r>
              <a:rPr lang="en-US"/>
              <a:t>1-</a:t>
            </a:r>
            <a:fld id="{5C12D4F4-8E4C-42F9-932B-9E81ADC6F5A0}" type="slidenum">
              <a:rPr lang="en-US" smtClean="0"/>
              <a:pPr>
                <a:defRPr/>
              </a:pPr>
              <a:t>4</a:t>
            </a:fld>
            <a:endParaRPr lang="en-US" dirty="0"/>
          </a:p>
        </p:txBody>
      </p:sp>
      <p:sp>
        <p:nvSpPr>
          <p:cNvPr id="4" name="TextBox 3">
            <a:extLst>
              <a:ext uri="{FF2B5EF4-FFF2-40B4-BE49-F238E27FC236}">
                <a16:creationId xmlns:a16="http://schemas.microsoft.com/office/drawing/2014/main" id="{68A9C05C-D1F3-6891-F034-7CC2D1D40A62}"/>
              </a:ext>
            </a:extLst>
          </p:cNvPr>
          <p:cNvSpPr txBox="1"/>
          <p:nvPr/>
        </p:nvSpPr>
        <p:spPr>
          <a:xfrm>
            <a:off x="176433" y="1622313"/>
            <a:ext cx="5137689" cy="4524315"/>
          </a:xfrm>
          <a:prstGeom prst="rect">
            <a:avLst/>
          </a:prstGeom>
          <a:noFill/>
        </p:spPr>
        <p:txBody>
          <a:bodyPr wrap="square" rtlCol="0">
            <a:spAutoFit/>
          </a:bodyPr>
          <a:lstStyle/>
          <a:p>
            <a:pPr lvl="1"/>
            <a:r>
              <a:rPr lang="en-US" altLang="en-US" sz="2400" dirty="0">
                <a:solidFill>
                  <a:srgbClr val="000000"/>
                </a:solidFill>
                <a:latin typeface="+mn-lt"/>
                <a:cs typeface="Times New Roman" panose="02020603050405020304" pitchFamily="18" charset="0"/>
              </a:rPr>
              <a:t>Goals of the Pre-Trial Conference</a:t>
            </a:r>
          </a:p>
          <a:p>
            <a:pPr marL="1257300" lvl="2" indent="-342900">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Educate yourself and the DA</a:t>
            </a:r>
          </a:p>
          <a:p>
            <a:pPr marL="1257300" lvl="2" indent="-342900">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Explain the DRE process and the differences between a normal DUI case and a DRE case</a:t>
            </a:r>
          </a:p>
          <a:p>
            <a:pPr marL="1257300" lvl="2" indent="-342900">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Discuss questions to be asked</a:t>
            </a:r>
          </a:p>
          <a:p>
            <a:pPr marL="1257300" lvl="2" indent="-342900">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Discuss possible defenses and defense experts</a:t>
            </a:r>
          </a:p>
        </p:txBody>
      </p:sp>
      <p:pic>
        <p:nvPicPr>
          <p:cNvPr id="5" name="Picture 4">
            <a:extLst>
              <a:ext uri="{FF2B5EF4-FFF2-40B4-BE49-F238E27FC236}">
                <a16:creationId xmlns:a16="http://schemas.microsoft.com/office/drawing/2014/main" id="{4B9C3C8B-567A-56C4-D160-A5BEE8E3D5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353" y="1496956"/>
            <a:ext cx="3118091" cy="4036365"/>
          </a:xfrm>
          <a:prstGeom prst="rect">
            <a:avLst/>
          </a:prstGeom>
        </p:spPr>
      </p:pic>
      <p:sp>
        <p:nvSpPr>
          <p:cNvPr id="7" name="TextBox 6">
            <a:extLst>
              <a:ext uri="{FF2B5EF4-FFF2-40B4-BE49-F238E27FC236}">
                <a16:creationId xmlns:a16="http://schemas.microsoft.com/office/drawing/2014/main" id="{51C7C696-5C41-54E2-4135-8BAB9D93E8AF}"/>
              </a:ext>
            </a:extLst>
          </p:cNvPr>
          <p:cNvSpPr txBox="1"/>
          <p:nvPr/>
        </p:nvSpPr>
        <p:spPr>
          <a:xfrm>
            <a:off x="5579048" y="5659570"/>
            <a:ext cx="3063808"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NDAA/NTLC Booklet</a:t>
            </a:r>
          </a:p>
        </p:txBody>
      </p:sp>
    </p:spTree>
    <p:extLst>
      <p:ext uri="{BB962C8B-B14F-4D97-AF65-F5344CB8AC3E}">
        <p14:creationId xmlns:p14="http://schemas.microsoft.com/office/powerpoint/2010/main" val="275278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F88C94-2C99-63D8-1F8E-F2E19C7F933C}"/>
              </a:ext>
            </a:extLst>
          </p:cNvPr>
          <p:cNvSpPr>
            <a:spLocks noGrp="1"/>
          </p:cNvSpPr>
          <p:nvPr>
            <p:ph sz="quarter" idx="1"/>
          </p:nvPr>
        </p:nvSpPr>
        <p:spPr/>
        <p:txBody>
          <a:bodyPr/>
          <a:lstStyle/>
          <a:p>
            <a:r>
              <a:rPr lang="en-US" dirty="0"/>
              <a:t>Golden Rules:</a:t>
            </a:r>
          </a:p>
          <a:p>
            <a:r>
              <a:rPr lang="en-US" dirty="0"/>
              <a:t>	1). Always tell the Truth</a:t>
            </a:r>
          </a:p>
          <a:p>
            <a:r>
              <a:rPr lang="en-US" dirty="0"/>
              <a:t>	2). Admit Mistakes</a:t>
            </a:r>
          </a:p>
          <a:p>
            <a:r>
              <a:rPr lang="en-US" dirty="0"/>
              <a:t>	3). Don’t Guess</a:t>
            </a:r>
          </a:p>
          <a:p>
            <a:r>
              <a:rPr lang="en-US" dirty="0"/>
              <a:t>	4). Listen Carefully to the Question</a:t>
            </a:r>
          </a:p>
          <a:p>
            <a:r>
              <a:rPr lang="en-US" dirty="0"/>
              <a:t>	5). Yes or No, then “May I Explain?”</a:t>
            </a:r>
          </a:p>
          <a:p>
            <a:r>
              <a:rPr lang="en-US" dirty="0"/>
              <a:t>	6). Be Professional and Never Argue!</a:t>
            </a:r>
          </a:p>
        </p:txBody>
      </p:sp>
      <p:sp>
        <p:nvSpPr>
          <p:cNvPr id="3" name="Title 2">
            <a:extLst>
              <a:ext uri="{FF2B5EF4-FFF2-40B4-BE49-F238E27FC236}">
                <a16:creationId xmlns:a16="http://schemas.microsoft.com/office/drawing/2014/main" id="{4D71257B-176F-04A2-BC8B-6A114957969F}"/>
              </a:ext>
            </a:extLst>
          </p:cNvPr>
          <p:cNvSpPr>
            <a:spLocks noGrp="1"/>
          </p:cNvSpPr>
          <p:nvPr>
            <p:ph type="title"/>
          </p:nvPr>
        </p:nvSpPr>
        <p:spPr/>
        <p:txBody>
          <a:bodyPr/>
          <a:lstStyle/>
          <a:p>
            <a:r>
              <a:rPr lang="en-US" dirty="0">
                <a:cs typeface="+mj-cs"/>
              </a:rPr>
              <a:t>Cross-Examination</a:t>
            </a:r>
            <a:endParaRPr lang="en-US" dirty="0"/>
          </a:p>
        </p:txBody>
      </p:sp>
      <p:sp>
        <p:nvSpPr>
          <p:cNvPr id="4" name="Slide Number Placeholder 3">
            <a:extLst>
              <a:ext uri="{FF2B5EF4-FFF2-40B4-BE49-F238E27FC236}">
                <a16:creationId xmlns:a16="http://schemas.microsoft.com/office/drawing/2014/main" id="{F2248203-9F9B-6701-52B9-58EBAE658534}"/>
              </a:ext>
            </a:extLst>
          </p:cNvPr>
          <p:cNvSpPr>
            <a:spLocks noGrp="1"/>
          </p:cNvSpPr>
          <p:nvPr>
            <p:ph type="sldNum" sz="quarter" idx="10"/>
          </p:nvPr>
        </p:nvSpPr>
        <p:spPr/>
        <p:txBody>
          <a:bodyPr/>
          <a:lstStyle/>
          <a:p>
            <a:r>
              <a:rPr lang="en-US"/>
              <a:t>8-</a:t>
            </a:r>
            <a:fld id="{9F4F17EC-3751-4A57-9281-36AF2CD679EC}" type="slidenum">
              <a:rPr lang="en-US" smtClean="0"/>
              <a:pPr/>
              <a:t>40</a:t>
            </a:fld>
            <a:endParaRPr lang="en-US" dirty="0"/>
          </a:p>
        </p:txBody>
      </p:sp>
    </p:spTree>
    <p:extLst>
      <p:ext uri="{BB962C8B-B14F-4D97-AF65-F5344CB8AC3E}">
        <p14:creationId xmlns:p14="http://schemas.microsoft.com/office/powerpoint/2010/main" val="1032702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C676-3537-75BF-5E6A-5A2E0DA459ED}"/>
              </a:ext>
            </a:extLst>
          </p:cNvPr>
          <p:cNvSpPr>
            <a:spLocks noGrp="1"/>
          </p:cNvSpPr>
          <p:nvPr>
            <p:ph type="title"/>
          </p:nvPr>
        </p:nvSpPr>
        <p:spPr/>
        <p:txBody>
          <a:bodyPr/>
          <a:lstStyle/>
          <a:p>
            <a:r>
              <a:rPr lang="en-US" dirty="0"/>
              <a:t>After You Testify</a:t>
            </a:r>
          </a:p>
        </p:txBody>
      </p:sp>
      <p:sp>
        <p:nvSpPr>
          <p:cNvPr id="3" name="Content Placeholder 2">
            <a:extLst>
              <a:ext uri="{FF2B5EF4-FFF2-40B4-BE49-F238E27FC236}">
                <a16:creationId xmlns:a16="http://schemas.microsoft.com/office/drawing/2014/main" id="{AE48437B-49F2-7F53-20F2-D25BF18A7050}"/>
              </a:ext>
            </a:extLst>
          </p:cNvPr>
          <p:cNvSpPr>
            <a:spLocks noGrp="1"/>
          </p:cNvSpPr>
          <p:nvPr>
            <p:ph idx="1"/>
          </p:nvPr>
        </p:nvSpPr>
        <p:spPr>
          <a:xfrm>
            <a:off x="997226" y="1821483"/>
            <a:ext cx="7149548" cy="3939871"/>
          </a:xfrm>
        </p:spPr>
        <p:txBody>
          <a:bodyPr/>
          <a:lstStyle/>
          <a:p>
            <a:pPr>
              <a:buClr>
                <a:srgbClr val="002060"/>
              </a:buClr>
              <a:buFont typeface="Arial" panose="020B0604020202020204" pitchFamily="34" charset="0"/>
              <a:buChar char="•"/>
            </a:pPr>
            <a:r>
              <a:rPr lang="en-US" dirty="0">
                <a:solidFill>
                  <a:srgbClr val="000000"/>
                </a:solidFill>
              </a:rPr>
              <a:t>Review the process to see where you could have communicated or testified better</a:t>
            </a:r>
          </a:p>
          <a:p>
            <a:pPr>
              <a:buClr>
                <a:srgbClr val="002060"/>
              </a:buClr>
              <a:buFont typeface="Arial" panose="020B0604020202020204" pitchFamily="34" charset="0"/>
              <a:buChar char="•"/>
            </a:pPr>
            <a:r>
              <a:rPr lang="en-US" dirty="0">
                <a:solidFill>
                  <a:srgbClr val="000000"/>
                </a:solidFill>
              </a:rPr>
              <a:t>Update your Curriculum Vitae</a:t>
            </a:r>
          </a:p>
        </p:txBody>
      </p:sp>
      <p:sp>
        <p:nvSpPr>
          <p:cNvPr id="4" name="Slide Number Placeholder 3">
            <a:extLst>
              <a:ext uri="{FF2B5EF4-FFF2-40B4-BE49-F238E27FC236}">
                <a16:creationId xmlns:a16="http://schemas.microsoft.com/office/drawing/2014/main" id="{26CD6BFF-5CC1-44BA-3522-ADE763872028}"/>
              </a:ext>
            </a:extLst>
          </p:cNvPr>
          <p:cNvSpPr>
            <a:spLocks noGrp="1"/>
          </p:cNvSpPr>
          <p:nvPr>
            <p:ph type="sldNum" sz="quarter" idx="12"/>
          </p:nvPr>
        </p:nvSpPr>
        <p:spPr/>
        <p:txBody>
          <a:bodyPr/>
          <a:lstStyle/>
          <a:p>
            <a:r>
              <a:rPr lang="en-US"/>
              <a:t>1-</a:t>
            </a:r>
            <a:fld id="{1A9123A3-0271-4B8A-88D5-27E5ED042118}" type="slidenum">
              <a:rPr lang="en-US" smtClean="0"/>
              <a:pPr/>
              <a:t>41</a:t>
            </a:fld>
            <a:endParaRPr lang="en-US" dirty="0"/>
          </a:p>
        </p:txBody>
      </p:sp>
    </p:spTree>
    <p:extLst>
      <p:ext uri="{BB962C8B-B14F-4D97-AF65-F5344CB8AC3E}">
        <p14:creationId xmlns:p14="http://schemas.microsoft.com/office/powerpoint/2010/main" val="2774061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p:txBody>
          <a:bodyPr/>
          <a:lstStyle/>
          <a:p>
            <a:r>
              <a:rPr lang="en-US" altLang="en-US" dirty="0"/>
              <a:t>Questions?</a:t>
            </a:r>
          </a:p>
        </p:txBody>
      </p:sp>
      <p:sp>
        <p:nvSpPr>
          <p:cNvPr id="2" name="Slide Number Placeholder 1"/>
          <p:cNvSpPr>
            <a:spLocks noGrp="1"/>
          </p:cNvSpPr>
          <p:nvPr>
            <p:ph type="sldNum" sz="quarter" idx="12"/>
          </p:nvPr>
        </p:nvSpPr>
        <p:spPr/>
        <p:txBody>
          <a:bodyPr/>
          <a:lstStyle>
            <a:defPPr>
              <a:defRPr lang="en-US"/>
            </a:defPPr>
            <a:lvl1pPr algn="r" rtl="0" fontAlgn="base">
              <a:spcBef>
                <a:spcPct val="0"/>
              </a:spcBef>
              <a:spcAft>
                <a:spcPct val="0"/>
              </a:spcAft>
              <a:defRPr sz="1200" b="1" kern="1200">
                <a:solidFill>
                  <a:schemeClr val="bg1"/>
                </a:solidFill>
                <a:latin typeface="Trebuchet MS" pitchFamily="34" charset="0"/>
                <a:ea typeface="+mn-ea"/>
                <a:cs typeface="+mn-cs"/>
              </a:defRPr>
            </a:lvl1pPr>
            <a:lvl2pPr marL="457200" algn="l" rtl="0" fontAlgn="base">
              <a:spcBef>
                <a:spcPct val="0"/>
              </a:spcBef>
              <a:spcAft>
                <a:spcPct val="0"/>
              </a:spcAft>
              <a:defRPr sz="1200" kern="1200">
                <a:solidFill>
                  <a:schemeClr val="tx1"/>
                </a:solidFill>
                <a:latin typeface="Trebuchet MS" pitchFamily="34" charset="0"/>
                <a:ea typeface="+mn-ea"/>
                <a:cs typeface="+mn-cs"/>
              </a:defRPr>
            </a:lvl2pPr>
            <a:lvl3pPr marL="914400" algn="l" rtl="0" fontAlgn="base">
              <a:spcBef>
                <a:spcPct val="0"/>
              </a:spcBef>
              <a:spcAft>
                <a:spcPct val="0"/>
              </a:spcAft>
              <a:defRPr sz="1200" kern="1200">
                <a:solidFill>
                  <a:schemeClr val="tx1"/>
                </a:solidFill>
                <a:latin typeface="Trebuchet MS" pitchFamily="34" charset="0"/>
                <a:ea typeface="+mn-ea"/>
                <a:cs typeface="+mn-cs"/>
              </a:defRPr>
            </a:lvl3pPr>
            <a:lvl4pPr marL="1371600" algn="l" rtl="0" fontAlgn="base">
              <a:spcBef>
                <a:spcPct val="0"/>
              </a:spcBef>
              <a:spcAft>
                <a:spcPct val="0"/>
              </a:spcAft>
              <a:defRPr sz="1200" kern="1200">
                <a:solidFill>
                  <a:schemeClr val="tx1"/>
                </a:solidFill>
                <a:latin typeface="Trebuchet MS" pitchFamily="34" charset="0"/>
                <a:ea typeface="+mn-ea"/>
                <a:cs typeface="+mn-cs"/>
              </a:defRPr>
            </a:lvl4pPr>
            <a:lvl5pPr marL="1828800" algn="l" rtl="0" fontAlgn="base">
              <a:spcBef>
                <a:spcPct val="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Trebuchet MS" pitchFamily="34" charset="0"/>
                <a:ea typeface="+mn-ea"/>
                <a:cs typeface="+mn-cs"/>
              </a:defRPr>
            </a:lvl6pPr>
            <a:lvl7pPr marL="2743200" algn="l" defTabSz="914400" rtl="0" eaLnBrk="1" latinLnBrk="0" hangingPunct="1">
              <a:defRPr sz="1200" kern="1200">
                <a:solidFill>
                  <a:schemeClr val="tx1"/>
                </a:solidFill>
                <a:latin typeface="Trebuchet MS" pitchFamily="34" charset="0"/>
                <a:ea typeface="+mn-ea"/>
                <a:cs typeface="+mn-cs"/>
              </a:defRPr>
            </a:lvl7pPr>
            <a:lvl8pPr marL="3200400" algn="l" defTabSz="914400" rtl="0" eaLnBrk="1" latinLnBrk="0" hangingPunct="1">
              <a:defRPr sz="1200" kern="1200">
                <a:solidFill>
                  <a:schemeClr val="tx1"/>
                </a:solidFill>
                <a:latin typeface="Trebuchet MS" pitchFamily="34" charset="0"/>
                <a:ea typeface="+mn-ea"/>
                <a:cs typeface="+mn-cs"/>
              </a:defRPr>
            </a:lvl8pPr>
            <a:lvl9pPr marL="3657600" algn="l" defTabSz="914400" rtl="0" eaLnBrk="1" latinLnBrk="0" hangingPunct="1">
              <a:defRPr sz="1200" kern="1200">
                <a:solidFill>
                  <a:schemeClr val="tx1"/>
                </a:solidFill>
                <a:latin typeface="Trebuchet MS" pitchFamily="34" charset="0"/>
                <a:ea typeface="+mn-ea"/>
                <a:cs typeface="+mn-cs"/>
              </a:defRPr>
            </a:lvl9pPr>
          </a:lstStyle>
          <a:p>
            <a:r>
              <a:rPr lang="en-US" sz="1400" b="0" dirty="0">
                <a:latin typeface="Arial Narrow" panose="020B0606020202030204" pitchFamily="34" charset="0"/>
              </a:rPr>
              <a:t>28-</a:t>
            </a:r>
            <a:fld id="{12C312E6-CEA6-4A9F-8459-9469216A9FFC}" type="slidenum">
              <a:rPr lang="en-US" sz="1400" b="0" smtClean="0">
                <a:latin typeface="Arial Narrow" panose="020B0606020202030204" pitchFamily="34" charset="0"/>
              </a:rPr>
              <a:pPr/>
              <a:t>42</a:t>
            </a:fld>
            <a:endParaRPr lang="en-US" sz="1400" b="0" dirty="0">
              <a:latin typeface="Arial Narrow" panose="020B0606020202030204" pitchFamily="34" charset="0"/>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C449-75AF-9A4A-A667-7E906E4C0945}"/>
              </a:ext>
            </a:extLst>
          </p:cNvPr>
          <p:cNvSpPr>
            <a:spLocks noGrp="1"/>
          </p:cNvSpPr>
          <p:nvPr>
            <p:ph type="title"/>
          </p:nvPr>
        </p:nvSpPr>
        <p:spPr/>
        <p:txBody>
          <a:bodyPr>
            <a:normAutofit/>
          </a:bodyPr>
          <a:lstStyle/>
          <a:p>
            <a:r>
              <a:rPr lang="en-US" altLang="en-US" b="0" i="0" kern="1200" cap="all" dirty="0">
                <a:solidFill>
                  <a:srgbClr val="002060"/>
                </a:solidFill>
                <a:effectLst/>
                <a:latin typeface="Times New Roman" panose="02020603050405020304" pitchFamily="18" charset="0"/>
                <a:cs typeface="Times New Roman" panose="02020603050405020304" pitchFamily="18" charset="0"/>
              </a:rPr>
              <a:t>You must review everything</a:t>
            </a:r>
            <a:endParaRPr lang="en-US" dirty="0">
              <a:solidFill>
                <a:srgbClr val="002060"/>
              </a:solidFill>
            </a:endParaRPr>
          </a:p>
        </p:txBody>
      </p:sp>
      <p:sp>
        <p:nvSpPr>
          <p:cNvPr id="3" name="Slide Number Placeholder 2">
            <a:extLst>
              <a:ext uri="{FF2B5EF4-FFF2-40B4-BE49-F238E27FC236}">
                <a16:creationId xmlns:a16="http://schemas.microsoft.com/office/drawing/2014/main" id="{C2FB1277-58BB-3510-0C8A-D133DBBB826A}"/>
              </a:ext>
            </a:extLst>
          </p:cNvPr>
          <p:cNvSpPr>
            <a:spLocks noGrp="1"/>
          </p:cNvSpPr>
          <p:nvPr>
            <p:ph type="sldNum" sz="quarter" idx="12"/>
          </p:nvPr>
        </p:nvSpPr>
        <p:spPr/>
        <p:txBody>
          <a:bodyPr/>
          <a:lstStyle/>
          <a:p>
            <a:pPr>
              <a:defRPr/>
            </a:pPr>
            <a:r>
              <a:rPr lang="en-US"/>
              <a:t>1-</a:t>
            </a:r>
            <a:fld id="{5C12D4F4-8E4C-42F9-932B-9E81ADC6F5A0}" type="slidenum">
              <a:rPr lang="en-US" smtClean="0"/>
              <a:pPr>
                <a:defRPr/>
              </a:pPr>
              <a:t>5</a:t>
            </a:fld>
            <a:endParaRPr lang="en-US" dirty="0"/>
          </a:p>
        </p:txBody>
      </p:sp>
      <p:sp>
        <p:nvSpPr>
          <p:cNvPr id="4" name="TextBox 3">
            <a:extLst>
              <a:ext uri="{FF2B5EF4-FFF2-40B4-BE49-F238E27FC236}">
                <a16:creationId xmlns:a16="http://schemas.microsoft.com/office/drawing/2014/main" id="{1F86505D-8FA9-5E21-7A71-86084AFE3363}"/>
              </a:ext>
            </a:extLst>
          </p:cNvPr>
          <p:cNvSpPr txBox="1"/>
          <p:nvPr/>
        </p:nvSpPr>
        <p:spPr>
          <a:xfrm>
            <a:off x="636104" y="1537252"/>
            <a:ext cx="8050696" cy="4154984"/>
          </a:xfrm>
          <a:prstGeom prst="rect">
            <a:avLst/>
          </a:prstGeom>
          <a:noFill/>
        </p:spPr>
        <p:txBody>
          <a:bodyPr wrap="square" rtlCol="0">
            <a:spAutoFit/>
          </a:bodyPr>
          <a:lstStyle/>
          <a:p>
            <a:pPr lvl="1">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REVIEW all of the reports and evidence yourself</a:t>
            </a:r>
          </a:p>
          <a:p>
            <a:pPr lvl="1">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REVIEW all of the reports and evidence with your DA, and make sure that he or she has REVIEWED all such reports and evidence as well</a:t>
            </a:r>
          </a:p>
          <a:p>
            <a:pPr lvl="1">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REVIEW all videos and recordings involved with the case</a:t>
            </a:r>
          </a:p>
          <a:p>
            <a:pPr lvl="1">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REVIEW your </a:t>
            </a:r>
            <a:r>
              <a:rPr lang="en-US" sz="2400" dirty="0">
                <a:solidFill>
                  <a:srgbClr val="000000"/>
                </a:solidFill>
                <a:latin typeface="+mn-lt"/>
                <a:cs typeface="Times New Roman" panose="02020603050405020304" pitchFamily="18" charset="0"/>
              </a:rPr>
              <a:t>Curriculum Vitae </a:t>
            </a:r>
            <a:r>
              <a:rPr lang="en-US" altLang="en-US" sz="2400" dirty="0">
                <a:solidFill>
                  <a:srgbClr val="000000"/>
                </a:solidFill>
                <a:latin typeface="+mn-lt"/>
                <a:cs typeface="Times New Roman" panose="02020603050405020304" pitchFamily="18" charset="0"/>
              </a:rPr>
              <a:t>and make sure it is updated</a:t>
            </a:r>
          </a:p>
          <a:p>
            <a:pPr lvl="1">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REVIEW all of the DRE conclusions in relation to the toxicology report</a:t>
            </a:r>
          </a:p>
          <a:p>
            <a:pPr lvl="1">
              <a:buFont typeface="Wingdings" panose="05000000000000000000" pitchFamily="2" charset="2"/>
              <a:buChar char="§"/>
            </a:pPr>
            <a:r>
              <a:rPr lang="en-US" altLang="en-US" sz="2400" dirty="0">
                <a:solidFill>
                  <a:srgbClr val="000000"/>
                </a:solidFill>
                <a:latin typeface="+mn-lt"/>
                <a:cs typeface="Times New Roman" panose="02020603050405020304" pitchFamily="18" charset="0"/>
              </a:rPr>
              <a:t>MAKE exhibits as necessary</a:t>
            </a:r>
          </a:p>
        </p:txBody>
      </p:sp>
    </p:spTree>
    <p:extLst>
      <p:ext uri="{BB962C8B-B14F-4D97-AF65-F5344CB8AC3E}">
        <p14:creationId xmlns:p14="http://schemas.microsoft.com/office/powerpoint/2010/main" val="1212993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72E1-871C-08D6-DE50-B79179B83E58}"/>
              </a:ext>
            </a:extLst>
          </p:cNvPr>
          <p:cNvSpPr>
            <a:spLocks noGrp="1"/>
          </p:cNvSpPr>
          <p:nvPr>
            <p:ph type="title"/>
          </p:nvPr>
        </p:nvSpPr>
        <p:spPr/>
        <p:txBody>
          <a:bodyPr/>
          <a:lstStyle/>
          <a:p>
            <a:r>
              <a:rPr lang="en-US" dirty="0"/>
              <a:t>Pre-trial Meeting with Prosecutor </a:t>
            </a:r>
          </a:p>
        </p:txBody>
      </p:sp>
      <p:sp>
        <p:nvSpPr>
          <p:cNvPr id="3" name="Slide Number Placeholder 2">
            <a:extLst>
              <a:ext uri="{FF2B5EF4-FFF2-40B4-BE49-F238E27FC236}">
                <a16:creationId xmlns:a16="http://schemas.microsoft.com/office/drawing/2014/main" id="{423B9FF9-2BB9-5AD6-F70F-0DF41CAA99E4}"/>
              </a:ext>
            </a:extLst>
          </p:cNvPr>
          <p:cNvSpPr>
            <a:spLocks noGrp="1"/>
          </p:cNvSpPr>
          <p:nvPr>
            <p:ph type="sldNum" sz="quarter" idx="12"/>
          </p:nvPr>
        </p:nvSpPr>
        <p:spPr/>
        <p:txBody>
          <a:bodyPr/>
          <a:lstStyle/>
          <a:p>
            <a:pPr>
              <a:defRPr/>
            </a:pPr>
            <a:r>
              <a:rPr lang="en-US"/>
              <a:t>1-</a:t>
            </a:r>
            <a:fld id="{5C12D4F4-8E4C-42F9-932B-9E81ADC6F5A0}" type="slidenum">
              <a:rPr lang="en-US" smtClean="0"/>
              <a:pPr>
                <a:defRPr/>
              </a:pPr>
              <a:t>6</a:t>
            </a:fld>
            <a:endParaRPr lang="en-US" dirty="0"/>
          </a:p>
        </p:txBody>
      </p:sp>
      <p:sp>
        <p:nvSpPr>
          <p:cNvPr id="4" name="TextBox 3">
            <a:extLst>
              <a:ext uri="{FF2B5EF4-FFF2-40B4-BE49-F238E27FC236}">
                <a16:creationId xmlns:a16="http://schemas.microsoft.com/office/drawing/2014/main" id="{417ED9F6-007B-1B28-0779-F36DDF597538}"/>
              </a:ext>
            </a:extLst>
          </p:cNvPr>
          <p:cNvSpPr txBox="1"/>
          <p:nvPr/>
        </p:nvSpPr>
        <p:spPr>
          <a:xfrm>
            <a:off x="636104" y="1484243"/>
            <a:ext cx="8050696" cy="4893647"/>
          </a:xfrm>
          <a:prstGeom prst="rect">
            <a:avLst/>
          </a:prstGeom>
          <a:noFill/>
        </p:spPr>
        <p:txBody>
          <a:bodyPr wrap="square" rtlCol="0">
            <a:spAutoFit/>
          </a:bodyPr>
          <a:lstStyle/>
          <a:p>
            <a:pPr marL="287020" indent="-287020"/>
            <a:r>
              <a:rPr lang="en-US" sz="2400" dirty="0">
                <a:solidFill>
                  <a:srgbClr val="000000"/>
                </a:solidFill>
                <a:latin typeface="+mn-lt"/>
              </a:rPr>
              <a:t>Important things to remember for the pre-trial</a:t>
            </a:r>
            <a:br>
              <a:rPr lang="en-US" sz="2400" dirty="0">
                <a:solidFill>
                  <a:srgbClr val="000000"/>
                </a:solidFill>
                <a:latin typeface="+mn-lt"/>
              </a:rPr>
            </a:br>
            <a:r>
              <a:rPr lang="en-US" sz="2400" dirty="0">
                <a:solidFill>
                  <a:srgbClr val="000000"/>
                </a:solidFill>
                <a:latin typeface="+mn-lt"/>
              </a:rPr>
              <a:t>meeting:</a:t>
            </a:r>
          </a:p>
          <a:p>
            <a:pPr marL="969645" lvl="1" indent="-342900">
              <a:buFont typeface="Wingdings" panose="05000000000000000000" pitchFamily="2" charset="2"/>
              <a:buChar char="§"/>
            </a:pPr>
            <a:r>
              <a:rPr lang="en-US" sz="2400" dirty="0">
                <a:solidFill>
                  <a:srgbClr val="000000"/>
                </a:solidFill>
                <a:latin typeface="+mn-lt"/>
              </a:rPr>
              <a:t>Your review of the case should be done </a:t>
            </a:r>
            <a:r>
              <a:rPr lang="en-US" sz="2400" u="sng" dirty="0">
                <a:solidFill>
                  <a:srgbClr val="000000"/>
                </a:solidFill>
                <a:latin typeface="+mn-lt"/>
              </a:rPr>
              <a:t>before</a:t>
            </a:r>
            <a:r>
              <a:rPr lang="en-US" sz="2400" dirty="0">
                <a:solidFill>
                  <a:srgbClr val="000000"/>
                </a:solidFill>
                <a:latin typeface="+mn-lt"/>
              </a:rPr>
              <a:t> this meeting</a:t>
            </a:r>
          </a:p>
          <a:p>
            <a:pPr marL="969645" lvl="1" indent="-342900">
              <a:buFont typeface="Wingdings" panose="05000000000000000000" pitchFamily="2" charset="2"/>
              <a:buChar char="§"/>
            </a:pPr>
            <a:r>
              <a:rPr lang="en-US" sz="2400" dirty="0">
                <a:solidFill>
                  <a:srgbClr val="000000"/>
                </a:solidFill>
                <a:latin typeface="+mn-lt"/>
                <a:ea typeface="Ebrima"/>
                <a:cs typeface="Segoe UI"/>
              </a:rPr>
              <a:t>Communication is more than just talking, it requires active listening and genuine responses</a:t>
            </a:r>
          </a:p>
          <a:p>
            <a:pPr marL="969645" lvl="1" indent="-342900">
              <a:buFont typeface="Wingdings" panose="05000000000000000000" pitchFamily="2" charset="2"/>
              <a:buChar char="§"/>
            </a:pPr>
            <a:r>
              <a:rPr lang="en-US" sz="2400" dirty="0">
                <a:solidFill>
                  <a:srgbClr val="000000"/>
                </a:solidFill>
                <a:latin typeface="+mn-lt"/>
                <a:ea typeface="Ebrima"/>
                <a:cs typeface="Segoe UI"/>
              </a:rPr>
              <a:t>Honest and open communication in this meeting will aid in reduce anxiety at trial</a:t>
            </a:r>
          </a:p>
          <a:p>
            <a:pPr marL="969645" lvl="1" indent="-342900">
              <a:spcBef>
                <a:spcPts val="0"/>
              </a:spcBef>
              <a:spcAft>
                <a:spcPts val="0"/>
              </a:spcAft>
              <a:buFont typeface="Wingdings" panose="05000000000000000000" pitchFamily="2" charset="2"/>
              <a:buChar char="§"/>
            </a:pPr>
            <a:r>
              <a:rPr lang="en-US" sz="2400" dirty="0">
                <a:solidFill>
                  <a:srgbClr val="000000"/>
                </a:solidFill>
                <a:latin typeface="+mn-lt"/>
                <a:ea typeface="Ebrima"/>
                <a:cs typeface="Segoe UI"/>
              </a:rPr>
              <a:t>You know more than the report and video. Let the prosecutor know everything that you know</a:t>
            </a:r>
          </a:p>
          <a:p>
            <a:pPr marL="969645" lvl="1" indent="-342900">
              <a:spcBef>
                <a:spcPts val="0"/>
              </a:spcBef>
              <a:spcAft>
                <a:spcPts val="0"/>
              </a:spcAft>
              <a:buFont typeface="Wingdings" panose="05000000000000000000" pitchFamily="2" charset="2"/>
              <a:buChar char="§"/>
            </a:pPr>
            <a:r>
              <a:rPr lang="en-US" sz="2400" dirty="0">
                <a:solidFill>
                  <a:srgbClr val="000000"/>
                </a:solidFill>
                <a:latin typeface="+mn-lt"/>
                <a:ea typeface="Ebrima"/>
                <a:cs typeface="Segoe UI"/>
              </a:rPr>
              <a:t>Ensure that the prosecutor has a copy of everything in your file and knows about every piece of evidence in the case</a:t>
            </a:r>
            <a:endParaRPr lang="en-US" sz="2400" dirty="0">
              <a:solidFill>
                <a:srgbClr val="000000"/>
              </a:solidFill>
              <a:latin typeface="+mn-lt"/>
            </a:endParaRPr>
          </a:p>
        </p:txBody>
      </p:sp>
    </p:spTree>
    <p:extLst>
      <p:ext uri="{BB962C8B-B14F-4D97-AF65-F5344CB8AC3E}">
        <p14:creationId xmlns:p14="http://schemas.microsoft.com/office/powerpoint/2010/main" val="2369462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0290-4FFA-E5E3-9083-308FD4152594}"/>
              </a:ext>
            </a:extLst>
          </p:cNvPr>
          <p:cNvSpPr>
            <a:spLocks noGrp="1"/>
          </p:cNvSpPr>
          <p:nvPr>
            <p:ph type="title"/>
          </p:nvPr>
        </p:nvSpPr>
        <p:spPr/>
        <p:txBody>
          <a:bodyPr/>
          <a:lstStyle/>
          <a:p>
            <a:r>
              <a:rPr lang="en-US" sz="4000" dirty="0"/>
              <a:t>Pre-trial Meeting with Prosecutor </a:t>
            </a:r>
            <a:endParaRPr lang="en-US" dirty="0"/>
          </a:p>
        </p:txBody>
      </p:sp>
      <p:sp>
        <p:nvSpPr>
          <p:cNvPr id="3" name="Slide Number Placeholder 2">
            <a:extLst>
              <a:ext uri="{FF2B5EF4-FFF2-40B4-BE49-F238E27FC236}">
                <a16:creationId xmlns:a16="http://schemas.microsoft.com/office/drawing/2014/main" id="{A710B0DD-5C8D-08FF-14A8-A3D24CE8DADE}"/>
              </a:ext>
            </a:extLst>
          </p:cNvPr>
          <p:cNvSpPr>
            <a:spLocks noGrp="1"/>
          </p:cNvSpPr>
          <p:nvPr>
            <p:ph type="sldNum" sz="quarter" idx="12"/>
          </p:nvPr>
        </p:nvSpPr>
        <p:spPr/>
        <p:txBody>
          <a:bodyPr/>
          <a:lstStyle/>
          <a:p>
            <a:pPr>
              <a:defRPr/>
            </a:pPr>
            <a:r>
              <a:rPr lang="en-US"/>
              <a:t>1-</a:t>
            </a:r>
            <a:fld id="{5C12D4F4-8E4C-42F9-932B-9E81ADC6F5A0}" type="slidenum">
              <a:rPr lang="en-US" smtClean="0"/>
              <a:pPr>
                <a:defRPr/>
              </a:pPr>
              <a:t>7</a:t>
            </a:fld>
            <a:endParaRPr lang="en-US" dirty="0"/>
          </a:p>
        </p:txBody>
      </p:sp>
      <p:sp>
        <p:nvSpPr>
          <p:cNvPr id="5" name="TextBox 4">
            <a:extLst>
              <a:ext uri="{FF2B5EF4-FFF2-40B4-BE49-F238E27FC236}">
                <a16:creationId xmlns:a16="http://schemas.microsoft.com/office/drawing/2014/main" id="{B92EC1E2-B67E-5FEA-C256-6B87B66A1777}"/>
              </a:ext>
            </a:extLst>
          </p:cNvPr>
          <p:cNvSpPr txBox="1"/>
          <p:nvPr/>
        </p:nvSpPr>
        <p:spPr>
          <a:xfrm>
            <a:off x="593035" y="1759921"/>
            <a:ext cx="7957930" cy="3046988"/>
          </a:xfrm>
          <a:prstGeom prst="rect">
            <a:avLst/>
          </a:prstGeom>
          <a:noFill/>
        </p:spPr>
        <p:txBody>
          <a:bodyPr wrap="square">
            <a:spAutoFit/>
          </a:bodyPr>
          <a:lstStyle/>
          <a:p>
            <a:pPr eaLnBrk="1" hangingPunct="1"/>
            <a:r>
              <a:rPr lang="en-US" altLang="en-US" sz="3200" dirty="0">
                <a:solidFill>
                  <a:srgbClr val="000000"/>
                </a:solidFill>
                <a:latin typeface="+mn-lt"/>
              </a:rPr>
              <a:t>Discuss all Discrepancies and/or Omissions</a:t>
            </a:r>
          </a:p>
          <a:p>
            <a:pPr marL="914400" lvl="1" indent="-457200" eaLnBrk="1" hangingPunct="1">
              <a:buFont typeface="Wingdings" panose="05000000000000000000" pitchFamily="2" charset="2"/>
              <a:buChar char="§"/>
            </a:pPr>
            <a:r>
              <a:rPr lang="en-US" altLang="en-US" sz="3200" dirty="0">
                <a:solidFill>
                  <a:srgbClr val="000000"/>
                </a:solidFill>
                <a:latin typeface="+mn-lt"/>
              </a:rPr>
              <a:t>Point them out to the prosecutor </a:t>
            </a:r>
          </a:p>
          <a:p>
            <a:pPr marL="914400" lvl="1" indent="-457200" eaLnBrk="1" hangingPunct="1">
              <a:buFont typeface="Wingdings" panose="05000000000000000000" pitchFamily="2" charset="2"/>
              <a:buChar char="§"/>
            </a:pPr>
            <a:r>
              <a:rPr lang="en-US" altLang="en-US" sz="3200" dirty="0">
                <a:solidFill>
                  <a:srgbClr val="000000"/>
                </a:solidFill>
                <a:latin typeface="+mn-lt"/>
              </a:rPr>
              <a:t>Discuss why they occurred</a:t>
            </a:r>
          </a:p>
          <a:p>
            <a:pPr marL="914400" lvl="1" indent="-457200" eaLnBrk="1" hangingPunct="1">
              <a:buFont typeface="Wingdings" panose="05000000000000000000" pitchFamily="2" charset="2"/>
              <a:buChar char="§"/>
            </a:pPr>
            <a:r>
              <a:rPr lang="en-US" altLang="en-US" sz="3200" dirty="0">
                <a:solidFill>
                  <a:srgbClr val="000000"/>
                </a:solidFill>
                <a:latin typeface="+mn-lt"/>
              </a:rPr>
              <a:t>Discuss how to address them in court</a:t>
            </a:r>
          </a:p>
          <a:p>
            <a:pPr marL="914400" lvl="1" indent="-457200" eaLnBrk="1" hangingPunct="1">
              <a:buFont typeface="Wingdings" panose="05000000000000000000" pitchFamily="2" charset="2"/>
              <a:buChar char="§"/>
            </a:pPr>
            <a:r>
              <a:rPr lang="en-US" altLang="en-US" sz="3200" dirty="0">
                <a:solidFill>
                  <a:srgbClr val="000000"/>
                </a:solidFill>
                <a:latin typeface="+mn-lt"/>
              </a:rPr>
              <a:t>Prepare a plan for Cross-examination</a:t>
            </a:r>
          </a:p>
        </p:txBody>
      </p:sp>
    </p:spTree>
    <p:extLst>
      <p:ext uri="{BB962C8B-B14F-4D97-AF65-F5344CB8AC3E}">
        <p14:creationId xmlns:p14="http://schemas.microsoft.com/office/powerpoint/2010/main" val="3165847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vert="horz" lIns="91440" tIns="45720" rIns="91440" bIns="45720" rtlCol="0" anchor="ctr">
            <a:normAutofit/>
          </a:bodyPr>
          <a:lstStyle/>
          <a:p>
            <a:r>
              <a:rPr lang="en-US" altLang="en-US" sz="3600" dirty="0"/>
              <a:t>Direct Testimony</a:t>
            </a:r>
          </a:p>
        </p:txBody>
      </p:sp>
      <p:sp>
        <p:nvSpPr>
          <p:cNvPr id="3" name="Slide Number Placeholder 2"/>
          <p:cNvSpPr>
            <a:spLocks noGrp="1"/>
          </p:cNvSpPr>
          <p:nvPr>
            <p:ph type="sldNum" sz="quarter" idx="12"/>
          </p:nvPr>
        </p:nvSpPr>
        <p:spPr/>
        <p:txBody>
          <a:bodyPr/>
          <a:lstStyle/>
          <a:p>
            <a:r>
              <a:rPr lang="en-US" dirty="0"/>
              <a:t>28-</a:t>
            </a:r>
            <a:fld id="{12C312E6-CEA6-4A9F-8459-9469216A9FFC}" type="slidenum">
              <a:rPr lang="en-US" smtClean="0"/>
              <a:pPr/>
              <a:t>8</a:t>
            </a:fld>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686" y="1712288"/>
            <a:ext cx="5791200" cy="3862685"/>
          </a:xfrm>
          <a:prstGeom prst="rect">
            <a:avLst/>
          </a:prstGeom>
        </p:spPr>
      </p:pic>
    </p:spTree>
    <p:custDataLst>
      <p:tags r:id="rId1"/>
    </p:custDataLst>
    <p:extLst>
      <p:ext uri="{BB962C8B-B14F-4D97-AF65-F5344CB8AC3E}">
        <p14:creationId xmlns:p14="http://schemas.microsoft.com/office/powerpoint/2010/main" val="228124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vert="horz" lIns="91440" tIns="45720" rIns="91440" bIns="45720" rtlCol="0" anchor="ctr">
            <a:normAutofit/>
          </a:bodyPr>
          <a:lstStyle/>
          <a:p>
            <a:r>
              <a:rPr lang="en-US" altLang="en-US" sz="3600" dirty="0"/>
              <a:t>New Scientific Principle</a:t>
            </a:r>
          </a:p>
        </p:txBody>
      </p:sp>
      <p:sp>
        <p:nvSpPr>
          <p:cNvPr id="6" name="Content Placeholder 5"/>
          <p:cNvSpPr>
            <a:spLocks noGrp="1"/>
          </p:cNvSpPr>
          <p:nvPr>
            <p:ph idx="1"/>
          </p:nvPr>
        </p:nvSpPr>
        <p:spPr>
          <a:xfrm>
            <a:off x="351182" y="1850969"/>
            <a:ext cx="3889254" cy="3860018"/>
          </a:xfrm>
        </p:spPr>
        <p:txBody>
          <a:bodyPr/>
          <a:lstStyle/>
          <a:p>
            <a:pPr marL="201168" lvl="1" indent="0">
              <a:buNone/>
            </a:pPr>
            <a:r>
              <a:rPr lang="en-US" dirty="0">
                <a:solidFill>
                  <a:srgbClr val="000000"/>
                </a:solidFill>
              </a:rPr>
              <a:t>Tennessee courts employ a Daubert+ standard</a:t>
            </a:r>
          </a:p>
          <a:p>
            <a:pPr marL="201168" lvl="1" indent="0">
              <a:buNone/>
            </a:pPr>
            <a:endParaRPr lang="en-US" dirty="0">
              <a:solidFill>
                <a:srgbClr val="000000"/>
              </a:solidFill>
            </a:endParaRPr>
          </a:p>
          <a:p>
            <a:pPr marL="201168" lvl="1" indent="0">
              <a:buNone/>
            </a:pPr>
            <a:r>
              <a:rPr lang="en-US" dirty="0">
                <a:solidFill>
                  <a:srgbClr val="000000"/>
                </a:solidFill>
              </a:rPr>
              <a:t>They follow the factors found in </a:t>
            </a:r>
            <a:r>
              <a:rPr lang="en-US" u="sng" dirty="0">
                <a:solidFill>
                  <a:srgbClr val="000000"/>
                </a:solidFill>
              </a:rPr>
              <a:t>McDaniel v. CXS Transp</a:t>
            </a:r>
            <a:r>
              <a:rPr lang="en-US" dirty="0">
                <a:solidFill>
                  <a:srgbClr val="000000"/>
                </a:solidFill>
              </a:rPr>
              <a:t>., 955 S.W.2d 257</a:t>
            </a:r>
          </a:p>
          <a:p>
            <a:pPr lvl="1"/>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defPPr>
              <a:defRPr lang="en-US"/>
            </a:defPPr>
            <a:lvl1pPr algn="r" rtl="0" fontAlgn="base">
              <a:spcBef>
                <a:spcPct val="0"/>
              </a:spcBef>
              <a:spcAft>
                <a:spcPct val="0"/>
              </a:spcAft>
              <a:defRPr sz="1200" b="1" kern="1200">
                <a:solidFill>
                  <a:schemeClr val="bg1"/>
                </a:solidFill>
                <a:latin typeface="Trebuchet MS" pitchFamily="34" charset="0"/>
                <a:ea typeface="+mn-ea"/>
                <a:cs typeface="+mn-cs"/>
              </a:defRPr>
            </a:lvl1pPr>
            <a:lvl2pPr marL="457200" algn="l" rtl="0" fontAlgn="base">
              <a:spcBef>
                <a:spcPct val="0"/>
              </a:spcBef>
              <a:spcAft>
                <a:spcPct val="0"/>
              </a:spcAft>
              <a:defRPr sz="1200" kern="1200">
                <a:solidFill>
                  <a:schemeClr val="tx1"/>
                </a:solidFill>
                <a:latin typeface="Trebuchet MS" pitchFamily="34" charset="0"/>
                <a:ea typeface="+mn-ea"/>
                <a:cs typeface="+mn-cs"/>
              </a:defRPr>
            </a:lvl2pPr>
            <a:lvl3pPr marL="914400" algn="l" rtl="0" fontAlgn="base">
              <a:spcBef>
                <a:spcPct val="0"/>
              </a:spcBef>
              <a:spcAft>
                <a:spcPct val="0"/>
              </a:spcAft>
              <a:defRPr sz="1200" kern="1200">
                <a:solidFill>
                  <a:schemeClr val="tx1"/>
                </a:solidFill>
                <a:latin typeface="Trebuchet MS" pitchFamily="34" charset="0"/>
                <a:ea typeface="+mn-ea"/>
                <a:cs typeface="+mn-cs"/>
              </a:defRPr>
            </a:lvl3pPr>
            <a:lvl4pPr marL="1371600" algn="l" rtl="0" fontAlgn="base">
              <a:spcBef>
                <a:spcPct val="0"/>
              </a:spcBef>
              <a:spcAft>
                <a:spcPct val="0"/>
              </a:spcAft>
              <a:defRPr sz="1200" kern="1200">
                <a:solidFill>
                  <a:schemeClr val="tx1"/>
                </a:solidFill>
                <a:latin typeface="Trebuchet MS" pitchFamily="34" charset="0"/>
                <a:ea typeface="+mn-ea"/>
                <a:cs typeface="+mn-cs"/>
              </a:defRPr>
            </a:lvl4pPr>
            <a:lvl5pPr marL="1828800" algn="l" rtl="0" fontAlgn="base">
              <a:spcBef>
                <a:spcPct val="0"/>
              </a:spcBef>
              <a:spcAft>
                <a:spcPct val="0"/>
              </a:spcAft>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Trebuchet MS" pitchFamily="34" charset="0"/>
                <a:ea typeface="+mn-ea"/>
                <a:cs typeface="+mn-cs"/>
              </a:defRPr>
            </a:lvl6pPr>
            <a:lvl7pPr marL="2743200" algn="l" defTabSz="914400" rtl="0" eaLnBrk="1" latinLnBrk="0" hangingPunct="1">
              <a:defRPr sz="1200" kern="1200">
                <a:solidFill>
                  <a:schemeClr val="tx1"/>
                </a:solidFill>
                <a:latin typeface="Trebuchet MS" pitchFamily="34" charset="0"/>
                <a:ea typeface="+mn-ea"/>
                <a:cs typeface="+mn-cs"/>
              </a:defRPr>
            </a:lvl7pPr>
            <a:lvl8pPr marL="3200400" algn="l" defTabSz="914400" rtl="0" eaLnBrk="1" latinLnBrk="0" hangingPunct="1">
              <a:defRPr sz="1200" kern="1200">
                <a:solidFill>
                  <a:schemeClr val="tx1"/>
                </a:solidFill>
                <a:latin typeface="Trebuchet MS" pitchFamily="34" charset="0"/>
                <a:ea typeface="+mn-ea"/>
                <a:cs typeface="+mn-cs"/>
              </a:defRPr>
            </a:lvl8pPr>
            <a:lvl9pPr marL="3657600" algn="l" defTabSz="914400" rtl="0" eaLnBrk="1" latinLnBrk="0" hangingPunct="1">
              <a:defRPr sz="1200" kern="1200">
                <a:solidFill>
                  <a:schemeClr val="tx1"/>
                </a:solidFill>
                <a:latin typeface="Trebuchet MS" pitchFamily="34" charset="0"/>
                <a:ea typeface="+mn-ea"/>
                <a:cs typeface="+mn-cs"/>
              </a:defRPr>
            </a:lvl9pPr>
          </a:lstStyle>
          <a:p>
            <a:r>
              <a:rPr lang="en-US" sz="1400" b="0" dirty="0">
                <a:latin typeface="Arial Narrow" panose="020B0606020202030204" pitchFamily="34" charset="0"/>
              </a:rPr>
              <a:t>28-</a:t>
            </a:r>
            <a:fld id="{12C312E6-CEA6-4A9F-8459-9469216A9FFC}" type="slidenum">
              <a:rPr lang="en-US" sz="1400" b="0" smtClean="0">
                <a:latin typeface="Arial Narrow" panose="020B0606020202030204" pitchFamily="34" charset="0"/>
              </a:rPr>
              <a:pPr/>
              <a:t>9</a:t>
            </a:fld>
            <a:endParaRPr lang="en-US" sz="1400" b="0" dirty="0">
              <a:latin typeface="Arial Narrow" panose="020B0606020202030204" pitchFamily="34" charset="0"/>
            </a:endParaRPr>
          </a:p>
        </p:txBody>
      </p:sp>
      <p:pic>
        <p:nvPicPr>
          <p:cNvPr id="8" name="Picture 8" descr="supreme_court_build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55769"/>
            <a:ext cx="3889254" cy="28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0034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134700PHOTO" val=""/>
  <p:tag name="MMPROD_134700LOGO" val=""/>
  <p:tag name="MMPROD_NEXTUNIQUEID" val="10753"/>
  <p:tag name="MMPROD_0PHOTO" val=""/>
  <p:tag name="MMPROD_0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178546PHOTO" val=""/>
  <p:tag name="MMPROD_178546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THEME_BG_IMAGE" val=""/>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Incorrect - Click anywhere to 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have provided an incomplete answer. Click anywhere to try again.&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1&amp;quot; IsItalic=&amp;quot;0&amp;quot; IsUnderline=&amp;quot;0&amp;quot; FontSize=&amp;quot;12&amp;quot;/&amp;gt;&amp;lt;Answer FontName=&amp;quot;Arial&amp;quot; IsBold=&amp;quot;1&amp;quot; IsItalic=&amp;quot;0&amp;quot; IsUnderline=&amp;quot;0&amp;quot; FontSize=&amp;quot;12&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720&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720&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quot;/&gt;&lt;object type=&quot;10062&quot; unique_id=&quot;10722&quot;&gt;&lt;object type=&quot;10050&quot; unique_id=&quot;10723&quot;&gt;&lt;property id=&quot;10020&quot; value=&quot;2&quot;/&gt;&lt;property id=&quot;10102&quot; value=&quot;0&quot;/&gt;&lt;property id=&quot;10191&quot; value=&quot;-1&quot;/&gt;&lt;/object&gt;&lt;object type=&quot;10051&quot; unique_id=&quot;10724&quot;&gt;&lt;property id=&quot;10020&quot; value=&quot;2&quot;/&gt;&lt;property id=&quot;10102&quot; value=&quot;0&quot;/&gt;&lt;property id=&quot;10191&quot; value=&quot;-1&quot;/&gt;&lt;/object&gt;&lt;/object&gt;&lt;object type=&quot;10061&quot; unique_id=&quot;20000&quot;/&gt;&lt;/object&gt;&lt;/objec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gt;&#10;"/>
  <p:tag name="MMPROD_TAG_VCONFIG" val="PD94bWwgdmVyc2lvbj0iMS4wIj8+DQo8Y29uZmlndXJhdGlvbj4NCgk8YnJhbmRpbmc+DQoJCTx1aWZvbnQgbmFtZT0iRk9OVF9OT1RFU19URVhUIiB2YWx1ZT0iVmVyZGFuYSwxNCxmYWxzZSxmYWxzZSxmYWxzZSIvPg0KCTwvYnJhbmRpbmc+DQoJPGNvbG9ycz4NCgkJPHVpY29sb3IgbmFtZT0icHJpbWFyeSIgdmFsdWU9IjB4QThCOUJEIi8+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DQoJCTx1aXNob3cgbmFtZT0ib3V0bGluZSIgdmFsdWU9InRydWUiLz4NCgkJPHVpc2hvdyBuYW1lPSJ0aHVtYm5haWwiIHZhbHVlPSJ0cnVlIi8+DQoJCTx1aXNob3cgbmFtZT0ibm90ZXMiIHZhbHVlPSJ0cnVlIi8+DQoJCTx1aXNob3cgbmFtZT0ic2VhcmNoIiB2YWx1ZT0idHJ1ZSIvPg0KCQk8dWlzaG93IG5hbWU9InF1aXo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g"/>
  <p:tag name="MMPROD_UIDATA" val="&lt;database version=&quot;11.0&quot;&gt;&lt;object type=&quot;1&quot; unique_id=&quot;10001&quot;&gt;&lt;property id=&quot;20141&quot; value=&quot;Module 1: Fundamentals&quot;/&gt;&lt;property id=&quot;20144&quot; value=&quot;1&quot;/&gt;&lt;property id=&quot;20146&quot; value=&quot;0&quot;/&gt;&lt;property id=&quot;20147&quot; value=&quot;0&quot;/&gt;&lt;property id=&quot;20148&quot; value=&quot;10&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C:\Users\Kathleen\Desktop\HSIP Courses\HSIP Prototype\&quot;/&gt;&lt;property id=&quot;20224&quot; value=&quot;C:\Documents and Settings\wmckee\Desktop\NHI stuff&quot;/&gt;&lt;property id=&quot;20225&quot; value=&quot;C:\Documents and Settings\kmonagha.FHWA1\My Documents\WBT Project\310115\Updated Production Modules\Attachments\&quot;/&gt;&lt;property id=&quot;20226&quot; value=&quot;C:\Users\rocky.wehling\Desktop\DEC Program\DRE\PPT\a-DRE_PPT_01 April 2021.pptx&quot;/&gt;&lt;property id=&quot;20250&quot; value=&quot;0&quot;/&gt;&lt;property id=&quot;20251&quot; value=&quot;0&quot;/&gt;&lt;property id=&quot;20259&quot; value=&quot;0&quot;/&gt;&lt;property id=&quot;20262&quot; value=&quot;754406453&quot;/&gt;&lt;object type=&quot;8&quot; unique_id=&quot;10002&quot;&gt;&lt;/object&gt;&lt;object type=&quot;2&quot; unique_id=&quot;10003&quot;&gt;&lt;object type=&quot;3&quot; unique_id=&quot;178550&quot;&gt;&lt;property id=&quot;20148&quot; value=&quot;5&quot;/&gt;&lt;property id=&quot;20300&quot; value=&quot;Slide 2 - &amp;quot;Drug Recognition Expert&amp;quot;&quot;/&gt;&lt;property id=&quot;20307&quot; value=&quot;537&quot;/&gt;&lt;/object&gt;&lt;object type=&quot;3&quot; unique_id=&quot;178552&quot;&gt;&lt;property id=&quot;20148&quot; value=&quot;5&quot;/&gt;&lt;property id=&quot;20300&quot; value=&quot;Slide 4 - &amp;quot;Housekeeping &amp;quot;&quot;/&gt;&lt;property id=&quot;20307&quot; value=&quot;571&quot;/&gt;&lt;/object&gt;&lt;object type=&quot;3&quot; unique_id=&quot;178555&quot;&gt;&lt;property id=&quot;20148&quot; value=&quot;5&quot;/&gt;&lt;property id=&quot;20300&quot; value=&quot;Slide 7 - &amp;quot;Course Goal&amp;quot;&quot;/&gt;&lt;property id=&quot;20307&quot; value=&quot;540&quot;/&gt;&lt;/object&gt;&lt;object type=&quot;3&quot; unique_id=&quot;178557&quot;&gt;&lt;property id=&quot;20148&quot; value=&quot;5&quot;/&gt;&lt;property id=&quot;20300&quot; value=&quot;Slide 10&quot;/&gt;&lt;property id=&quot;20307&quot; value=&quot;541&quot;/&gt;&lt;/object&gt;&lt;object type=&quot;3&quot; unique_id=&quot;178558&quot;&gt;&lt;property id=&quot;20148&quot; value=&quot;5&quot;/&gt;&lt;property id=&quot;20300&quot; value=&quot;Slide 11&quot;/&gt;&lt;property id=&quot;20307&quot; value=&quot;550&quot;/&gt;&lt;/object&gt;&lt;object type=&quot;3&quot; unique_id=&quot;178559&quot;&gt;&lt;property id=&quot;20148&quot; value=&quot;5&quot;/&gt;&lt;property id=&quot;20300&quot; value=&quot;Slide 13&quot;/&gt;&lt;property id=&quot;20307&quot; value=&quot;543&quot;/&gt;&lt;/object&gt;&lt;object type=&quot;3&quot; unique_id=&quot;178560&quot;&gt;&lt;property id=&quot;20148&quot; value=&quot;5&quot;/&gt;&lt;property id=&quot;20300&quot; value=&quot;Slide 12 - &amp;quot;Washington State (2006)&amp;quot;&quot;/&gt;&lt;property id=&quot;20307&quot; value=&quot;555&quot;/&gt;&lt;/object&gt;&lt;object type=&quot;3&quot; unique_id=&quot;178561&quot;&gt;&lt;property id=&quot;20148&quot; value=&quot;5&quot;/&gt;&lt;property id=&quot;20300&quot; value=&quot;Slide 14 - &amp;quot;Drugged-Driving Incidence&amp;quot;&quot;/&gt;&lt;property id=&quot;20307&quot; value=&quot;551&quot;/&gt;&lt;/object&gt;&lt;object type=&quot;3&quot; unique_id=&quot;178564&quot;&gt;&lt;property id=&quot;20148&quot; value=&quot;5&quot;/&gt;&lt;property id=&quot;20300&quot; value=&quot;Slide 16 - &amp;quot;Classroom Training Goals &amp;quot;&quot;/&gt;&lt;property id=&quot;20307&quot; value=&quot;567&quot;/&gt;&lt;/object&gt;&lt;object type=&quot;3&quot; unique_id=&quot;178566&quot;&gt;&lt;property id=&quot;20148&quot; value=&quot;5&quot;/&gt;&lt;property id=&quot;20300&quot; value=&quot;Slide 17 - &amp;quot;Classroom Training Objectives &amp;quot;&quot;/&gt;&lt;property id=&quot;20307&quot; value=&quot;552&quot;/&gt;&lt;/object&gt;&lt;object type=&quot;3&quot; unique_id=&quot;178567&quot;&gt;&lt;property id=&quot;20148&quot; value=&quot;5&quot;/&gt;&lt;property id=&quot;20300&quot; value=&quot;Slide 18 - &amp;quot;Classroom Training Objectives &amp;quot;&quot;/&gt;&lt;property id=&quot;20307&quot; value=&quot;556&quot;/&gt;&lt;/object&gt;&lt;object type=&quot;3&quot; unique_id=&quot;178569&quot;&gt;&lt;property id=&quot;20148&quot; value=&quot;5&quot;/&gt;&lt;property id=&quot;20300&quot; value=&quot;Slide 19 - &amp;quot;Course Content  &amp;quot;&quot;/&gt;&lt;property id=&quot;20307&quot; value=&quot;558&quot;/&gt;&lt;/object&gt;&lt;object type=&quot;3&quot; unique_id=&quot;178570&quot;&gt;&lt;property id=&quot;20148&quot; value=&quot;5&quot;/&gt;&lt;property id=&quot;20300&quot; value=&quot;Slide 20 - &amp;quot;Course Content&amp;quot;&quot;/&gt;&lt;property id=&quot;20307&quot; value=&quot;569&quot;/&gt;&lt;/object&gt;&lt;object type=&quot;3&quot; unique_id=&quot;178574&quot;&gt;&lt;property id=&quot;20148&quot; value=&quot;5&quot;/&gt;&lt;property id=&quot;20300&quot; value=&quot;Slide 22 - &amp;quot;Participant Manual &amp;quot;&quot;/&gt;&lt;property id=&quot;20307&quot; value=&quot;560&quot;/&gt;&lt;/object&gt;&lt;object type=&quot;3&quot; unique_id=&quot;178575&quot;&gt;&lt;property id=&quot;20148&quot; value=&quot;5&quot;/&gt;&lt;property id=&quot;20300&quot; value=&quot;Slide 23 - &amp;quot;Criteria for Passing &amp;quot;&quot;/&gt;&lt;property id=&quot;20307&quot; value=&quot;561&quot;/&gt;&lt;/object&gt;&lt;object type=&quot;3&quot; unique_id=&quot;178576&quot;&gt;&lt;property id=&quot;20148&quot; value=&quot;5&quot;/&gt;&lt;property id=&quot;20300&quot; value=&quot;Slide 24 - &amp;quot;Glossary of Terms &amp;quot;&quot;/&gt;&lt;property id=&quot;20307&quot; value=&quot;554&quot;/&gt;&lt;/object&gt;&lt;object type=&quot;3&quot; unique_id=&quot;178578&quot;&gt;&lt;property id=&quot;20148&quot; value=&quot;5&quot;/&gt;&lt;property id=&quot;20300&quot; value=&quot;Slide 25 - &amp;quot;QUESTIONS AND PRE-TEST&amp;quot;&quot;/&gt;&lt;property id=&quot;20307&quot; value=&quot;549&quot;/&gt;&lt;/object&gt;&lt;object type=&quot;3&quot; unique_id=&quot;178936&quot;&gt;&lt;property id=&quot;20148&quot; value=&quot;5&quot;/&gt;&lt;property id=&quot;20300&quot; value=&quot;Slide 1&quot;/&gt;&lt;property id=&quot;20307&quot; value=&quot;575&quot;/&gt;&lt;/object&gt;&lt;object type=&quot;3&quot; unique_id=&quot;178937&quot;&gt;&lt;property id=&quot;20148&quot; value=&quot;5&quot;/&gt;&lt;property id=&quot;20300&quot; value=&quot;Slide 3 - &amp;quot;Learning Objectives&amp;quot;&quot;/&gt;&lt;property id=&quot;20307&quot; value=&quot;584&quot;/&gt;&lt;/object&gt;&lt;object type=&quot;3&quot; unique_id=&quot;178938&quot;&gt;&lt;property id=&quot;20148&quot; value=&quot;5&quot;/&gt;&lt;property id=&quot;20300&quot; value=&quot;Slide 5 - &amp;quot;Participant Introductions &amp;quot;&quot;/&gt;&lt;property id=&quot;20307&quot; value=&quot;585&quot;/&gt;&lt;/object&gt;&lt;object type=&quot;3&quot; unique_id=&quot;178939&quot;&gt;&lt;property id=&quot;20148&quot; value=&quot;5&quot;/&gt;&lt;property id=&quot;20300&quot; value=&quot;Slide 6 - &amp;quot;Drug Recognition Expert (DRE) Certification Phases&amp;quot;&quot;/&gt;&lt;property id=&quot;20307&quot; value=&quot;576&quot;/&gt;&lt;/object&gt;&lt;object type=&quot;3&quot; unique_id=&quot;178940&quot;&gt;&lt;property id=&quot;20148&quot; value=&quot;5&quot;/&gt;&lt;property id=&quot;20300&quot; value=&quot;Slide 8&quot;/&gt;&lt;property id=&quot;20307&quot; value=&quot;583&quot;/&gt;&lt;/object&gt;&lt;object type=&quot;3&quot; unique_id=&quot;178941&quot;&gt;&lt;property id=&quot;20148&quot; value=&quot;5&quot;/&gt;&lt;property id=&quot;20300&quot; value=&quot;Slide 9 - &amp;quot;Incidence of  Drug-Impaired Driving&amp;quot;&quot;/&gt;&lt;property id=&quot;20307&quot; value=&quot;579&quot;/&gt;&lt;/object&gt;&lt;object type=&quot;3&quot; unique_id=&quot;178942&quot;&gt;&lt;property id=&quot;20148&quot; value=&quot;5&quot;/&gt;&lt;property id=&quot;20300&quot; value=&quot;Slide 15 - &amp;quot;DEC Program &amp;quot;&quot;/&gt;&lt;property id=&quot;20307&quot; value=&quot;580&quot;/&gt;&lt;/object&gt;&lt;object type=&quot;3&quot; unique_id=&quot;178943&quot;&gt;&lt;property id=&quot;20148&quot; value=&quot;5&quot;/&gt;&lt;property id=&quot;20300&quot; value=&quot;Slide 21 - &amp;quot;Course Activities &amp;quot;&quot;/&gt;&lt;property id=&quot;20307&quot; value=&quot;581&quot;/&gt;&lt;/object&gt;&lt;/object&gt;&lt;object type=&quot;4&quot; unique_id=&quot;14482&quot;&gt;&lt;object type=&quot;5&quot; unique_id=&quot;178546&quot;&gt;&lt;property id=&quot;20149&quot; value=&quot;Highway Safety Improvement Program&quot;/&gt;&lt;property id=&quot;20150&quot; value=&quot;Data Driven Solutions&quot;/&gt;&lt;property id=&quot;20159&quot; value=&quot;logo.png&quot;/&gt;&lt;/object&gt;&lt;/object&gt;&lt;object type=&quot;10&quot; unique_id=&quot;176290&quot;&gt;&lt;object type=&quot;11&quot; unique_id=&quot;176291&quot;&gt;&lt;property id=&quot;20180&quot; value=&quot;1&quot;/&gt;&lt;property id=&quot;20181&quot; value=&quot;1&quot;/&gt;&lt;property id=&quot;20182&quot; value=&quot;0&quot;/&gt;&lt;property id=&quot;20183&quot; value=&quot;1&quot;/&gt;&lt;/object&gt;&lt;object type=&quot;12&quot; unique_id=&quot;176308&quot;&gt;&lt;/object&gt;&lt;/object&gt;&lt;/object&gt;&lt;/database&gt;"/>
  <p:tag name="ARTICULATE_DESIGN_ID_3_DEFAULT DESIGN" val="RrY0lBzj"/>
  <p:tag name="SECTOMILLISECCONVERTED" val="1"/>
  <p:tag name="ARTICULATE_DESIGN_ID_DRE" val="9XyLxvjb"/>
  <p:tag name="ARTICULATE_SLIDE_COUNT" val="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RE">
  <a:themeElements>
    <a:clrScheme name="DEC">
      <a:dk1>
        <a:srgbClr val="003D7D"/>
      </a:dk1>
      <a:lt1>
        <a:srgbClr val="FFFFFF"/>
      </a:lt1>
      <a:dk2>
        <a:srgbClr val="003D7D"/>
      </a:dk2>
      <a:lt2>
        <a:srgbClr val="38939B"/>
      </a:lt2>
      <a:accent1>
        <a:srgbClr val="F49415"/>
      </a:accent1>
      <a:accent2>
        <a:srgbClr val="FFC100"/>
      </a:accent2>
      <a:accent3>
        <a:srgbClr val="000000"/>
      </a:accent3>
      <a:accent4>
        <a:srgbClr val="00336A"/>
      </a:accent4>
      <a:accent5>
        <a:srgbClr val="CC0000"/>
      </a:accent5>
      <a:accent6>
        <a:srgbClr val="164794"/>
      </a:accent6>
      <a:hlink>
        <a:srgbClr val="002D5D"/>
      </a:hlink>
      <a:folHlink>
        <a:srgbClr val="1788FF"/>
      </a:folHlink>
    </a:clrScheme>
    <a:fontScheme name="DRE Font">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RE" id="{8CC4B0B3-5163-4679-B833-3280A1D51F42}" vid="{201E2C93-1949-41FB-9CC4-DE76C7BC56D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8A67BDDC26E44B97C154BC7231083A" ma:contentTypeVersion="17" ma:contentTypeDescription="Create a new document." ma:contentTypeScope="" ma:versionID="0cc8b8d15518d9c00989bc796ae101bc">
  <xsd:schema xmlns:xsd="http://www.w3.org/2001/XMLSchema" xmlns:xs="http://www.w3.org/2001/XMLSchema" xmlns:p="http://schemas.microsoft.com/office/2006/metadata/properties" xmlns:ns2="78e0b1dc-3090-4255-8d92-32c5148a175c" xmlns:ns3="e513a992-0a93-49a6-ae23-3ee74dad7b23" targetNamespace="http://schemas.microsoft.com/office/2006/metadata/properties" ma:root="true" ma:fieldsID="592d3e9d59e0fdc35561c24cfd75971a" ns2:_="" ns3:_="">
    <xsd:import namespace="78e0b1dc-3090-4255-8d92-32c5148a175c"/>
    <xsd:import namespace="e513a992-0a93-49a6-ae23-3ee74dad7b2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e0b1dc-3090-4255-8d92-32c5148a17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e40eaf5-7f56-4456-8500-873a1fd17d86"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13a992-0a93-49a6-ae23-3ee74dad7b2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90bfba5-c156-46af-a430-1bd8b73a9b8a}" ma:internalName="TaxCatchAll" ma:showField="CatchAllData" ma:web="e513a992-0a93-49a6-ae23-3ee74dad7b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8e0b1dc-3090-4255-8d92-32c5148a175c">
      <Terms xmlns="http://schemas.microsoft.com/office/infopath/2007/PartnerControls"/>
    </lcf76f155ced4ddcb4097134ff3c332f>
    <TaxCatchAll xmlns="e513a992-0a93-49a6-ae23-3ee74dad7b23" xsi:nil="true"/>
  </documentManagement>
</p:properties>
</file>

<file path=customXml/itemProps1.xml><?xml version="1.0" encoding="utf-8"?>
<ds:datastoreItem xmlns:ds="http://schemas.openxmlformats.org/officeDocument/2006/customXml" ds:itemID="{F35E23B7-8807-44D0-8E03-F0BF541A2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e0b1dc-3090-4255-8d92-32c5148a175c"/>
    <ds:schemaRef ds:uri="e513a992-0a93-49a6-ae23-3ee74dad7b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579E9E-FFE7-466C-BDD3-76715A382389}">
  <ds:schemaRefs>
    <ds:schemaRef ds:uri="http://schemas.microsoft.com/sharepoint/v3/contenttype/forms"/>
  </ds:schemaRefs>
</ds:datastoreItem>
</file>

<file path=customXml/itemProps3.xml><?xml version="1.0" encoding="utf-8"?>
<ds:datastoreItem xmlns:ds="http://schemas.openxmlformats.org/officeDocument/2006/customXml" ds:itemID="{ABB0F3B0-9F96-466A-8F93-64E5994468D8}">
  <ds:schemaRefs>
    <ds:schemaRef ds:uri="http://schemas.microsoft.com/office/2006/metadata/properties"/>
    <ds:schemaRef ds:uri="http://schemas.microsoft.com/office/infopath/2007/PartnerControls"/>
    <ds:schemaRef ds:uri="78e0b1dc-3090-4255-8d92-32c5148a175c"/>
    <ds:schemaRef ds:uri="e513a992-0a93-49a6-ae23-3ee74dad7b23"/>
  </ds:schemaRefs>
</ds:datastoreItem>
</file>

<file path=docProps/app.xml><?xml version="1.0" encoding="utf-8"?>
<Properties xmlns="http://schemas.openxmlformats.org/officeDocument/2006/extended-properties" xmlns:vt="http://schemas.openxmlformats.org/officeDocument/2006/docPropsVTypes">
  <Template>nhi_wbt_module_template_v1_2007</Template>
  <TotalTime>42040</TotalTime>
  <Words>2504</Words>
  <Application>Microsoft Office PowerPoint</Application>
  <PresentationFormat>On-screen Show (4:3)</PresentationFormat>
  <Paragraphs>282</Paragraphs>
  <Slides>42</Slides>
  <Notes>10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Arial Black</vt:lpstr>
      <vt:lpstr>Arial Narrow</vt:lpstr>
      <vt:lpstr>Calibri</vt:lpstr>
      <vt:lpstr>Times New Roman</vt:lpstr>
      <vt:lpstr>Trebuchet MS</vt:lpstr>
      <vt:lpstr>Wingdings</vt:lpstr>
      <vt:lpstr>Wingdings 2</vt:lpstr>
      <vt:lpstr>Wingdings 3</vt:lpstr>
      <vt:lpstr>DRE</vt:lpstr>
      <vt:lpstr>Session 28 </vt:lpstr>
      <vt:lpstr>Learning Objectives</vt:lpstr>
      <vt:lpstr>Preparation</vt:lpstr>
      <vt:lpstr>Pre-Trial Conference</vt:lpstr>
      <vt:lpstr>You must review everything</vt:lpstr>
      <vt:lpstr>Pre-trial Meeting with Prosecutor </vt:lpstr>
      <vt:lpstr>Pre-trial Meeting with Prosecutor </vt:lpstr>
      <vt:lpstr>Direct Testimony</vt:lpstr>
      <vt:lpstr>New Scientific Principle</vt:lpstr>
      <vt:lpstr>McDaniel v. CXS Transp., 955 S.W.2d 257</vt:lpstr>
      <vt:lpstr>1) Testing and Methodology</vt:lpstr>
      <vt:lpstr>Validation Studies</vt:lpstr>
      <vt:lpstr>Other Validation Studies</vt:lpstr>
      <vt:lpstr>Other Validation Studies</vt:lpstr>
      <vt:lpstr>Other Validation Studies</vt:lpstr>
      <vt:lpstr>Other Validation Studies</vt:lpstr>
      <vt:lpstr>2) Publication</vt:lpstr>
      <vt:lpstr>3) Error Rate</vt:lpstr>
      <vt:lpstr>4) Acceptance</vt:lpstr>
      <vt:lpstr>5) Research</vt:lpstr>
      <vt:lpstr>DRE Testimony in Tennessee</vt:lpstr>
      <vt:lpstr>State v. Brewer </vt:lpstr>
      <vt:lpstr>General Guidelines</vt:lpstr>
      <vt:lpstr>Review-Getting Ready</vt:lpstr>
      <vt:lpstr>Direct Examination  As A DRE Expert</vt:lpstr>
      <vt:lpstr>Direct Examination</vt:lpstr>
      <vt:lpstr>Being Professional – Maintaining Control</vt:lpstr>
      <vt:lpstr>Direct Examination</vt:lpstr>
      <vt:lpstr>Direct Examination</vt:lpstr>
      <vt:lpstr>And Never, Never be put in this situation!</vt:lpstr>
      <vt:lpstr>Rendering An Opinion</vt:lpstr>
      <vt:lpstr>Rendering An Opinion</vt:lpstr>
      <vt:lpstr>Rendering An Opinion</vt:lpstr>
      <vt:lpstr>Typical Defense Tactics</vt:lpstr>
      <vt:lpstr>Cross-Examination</vt:lpstr>
      <vt:lpstr>Defense Challenges</vt:lpstr>
      <vt:lpstr>Defense Challenges</vt:lpstr>
      <vt:lpstr>Rely On The Validation Studies</vt:lpstr>
      <vt:lpstr>Cross-Examination</vt:lpstr>
      <vt:lpstr>Cross-Examination</vt:lpstr>
      <vt:lpstr>After You Testify</vt:lpstr>
      <vt:lpstr>Questions?</vt:lpstr>
    </vt:vector>
  </TitlesOfParts>
  <Company>Self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rocky.wehling@dot.gov</dc:creator>
  <cp:lastModifiedBy>Terry E. Wood</cp:lastModifiedBy>
  <cp:revision>985</cp:revision>
  <cp:lastPrinted>2013-11-20T14:46:01Z</cp:lastPrinted>
  <dcterms:created xsi:type="dcterms:W3CDTF">2005-12-09T17:41:03Z</dcterms:created>
  <dcterms:modified xsi:type="dcterms:W3CDTF">2023-04-13T18:36:20Z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EDD9F51A-9A8A-4D41-9E98-1210D29BB359</vt:lpwstr>
  </property>
  <property fmtid="{D5CDD505-2E9C-101B-9397-08002B2CF9AE}" pid="3" name="ArticulatePath">
    <vt:lpwstr>DRE_PPT_01 January 2020</vt:lpwstr>
  </property>
  <property fmtid="{D5CDD505-2E9C-101B-9397-08002B2CF9AE}" pid="4" name="ContentTypeId">
    <vt:lpwstr>0x010100288A67BDDC26E44B97C154BC7231083A</vt:lpwstr>
  </property>
  <property fmtid="{D5CDD505-2E9C-101B-9397-08002B2CF9AE}" pid="5" name="MediaServiceImageTags">
    <vt:lpwstr/>
  </property>
</Properties>
</file>